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handoutMasterIdLst>
    <p:handoutMasterId r:id="rId34"/>
  </p:handoutMasterIdLst>
  <p:sldIdLst>
    <p:sldId id="256" r:id="rId2"/>
    <p:sldId id="301" r:id="rId3"/>
    <p:sldId id="284" r:id="rId4"/>
    <p:sldId id="280" r:id="rId5"/>
    <p:sldId id="281" r:id="rId6"/>
    <p:sldId id="276" r:id="rId7"/>
    <p:sldId id="282" r:id="rId8"/>
    <p:sldId id="299" r:id="rId9"/>
    <p:sldId id="300" r:id="rId10"/>
    <p:sldId id="287" r:id="rId11"/>
    <p:sldId id="289" r:id="rId12"/>
    <p:sldId id="286" r:id="rId13"/>
    <p:sldId id="283" r:id="rId14"/>
    <p:sldId id="296" r:id="rId15"/>
    <p:sldId id="285" r:id="rId16"/>
    <p:sldId id="297" r:id="rId17"/>
    <p:sldId id="277" r:id="rId18"/>
    <p:sldId id="278" r:id="rId19"/>
    <p:sldId id="263" r:id="rId20"/>
    <p:sldId id="279" r:id="rId21"/>
    <p:sldId id="291" r:id="rId22"/>
    <p:sldId id="266" r:id="rId23"/>
    <p:sldId id="261" r:id="rId24"/>
    <p:sldId id="293" r:id="rId25"/>
    <p:sldId id="262" r:id="rId26"/>
    <p:sldId id="274" r:id="rId27"/>
    <p:sldId id="272" r:id="rId28"/>
    <p:sldId id="269" r:id="rId29"/>
    <p:sldId id="270" r:id="rId30"/>
    <p:sldId id="273" r:id="rId31"/>
    <p:sldId id="298"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exis Thompson" initials="AT"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clrMode="bw"/>
  <p:clrMru>
    <a:srgbClr val="092140"/>
    <a:srgbClr val="0F8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66" autoAdjust="0"/>
    <p:restoredTop sz="79749" autoAdjust="0"/>
  </p:normalViewPr>
  <p:slideViewPr>
    <p:cSldViewPr snapToGrid="0" snapToObjects="1">
      <p:cViewPr>
        <p:scale>
          <a:sx n="75" d="100"/>
          <a:sy n="75" d="100"/>
        </p:scale>
        <p:origin x="-648" y="-440"/>
      </p:cViewPr>
      <p:guideLst>
        <p:guide orient="horz" pos="2160"/>
        <p:guide pos="2880"/>
      </p:guideLst>
    </p:cSldViewPr>
  </p:slideViewPr>
  <p:outlineViewPr>
    <p:cViewPr>
      <p:scale>
        <a:sx n="33" d="100"/>
        <a:sy n="33" d="100"/>
      </p:scale>
      <p:origin x="0" y="1008"/>
    </p:cViewPr>
  </p:outlineViewPr>
  <p:notesTextViewPr>
    <p:cViewPr>
      <p:scale>
        <a:sx n="100" d="100"/>
        <a:sy n="100" d="100"/>
      </p:scale>
      <p:origin x="0" y="0"/>
    </p:cViewPr>
  </p:notesTextViewPr>
  <p:notesViewPr>
    <p:cSldViewPr snapToGrid="0" snapToObjects="1">
      <p:cViewPr varScale="1">
        <p:scale>
          <a:sx n="83" d="100"/>
          <a:sy n="83" d="100"/>
        </p:scale>
        <p:origin x="-3864"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commentAuthors" Target="commentAuthor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2B705F-5342-AB4B-A628-7D7A8048BA22}" type="doc">
      <dgm:prSet loTypeId="urn:microsoft.com/office/officeart/2005/8/layout/hChevron3" loCatId="" qsTypeId="urn:microsoft.com/office/officeart/2005/8/quickstyle/simple4" qsCatId="simple" csTypeId="urn:microsoft.com/office/officeart/2005/8/colors/accent1_2" csCatId="accent1" phldr="1"/>
      <dgm:spPr/>
    </dgm:pt>
    <dgm:pt modelId="{8A06A476-D8AE-CC4D-9C8D-51157F45778F}">
      <dgm:prSet phldrT="[Text]" custT="1"/>
      <dgm:spPr>
        <a:solidFill>
          <a:srgbClr val="092140"/>
        </a:solidFill>
        <a:ln>
          <a:solidFill>
            <a:srgbClr val="000000"/>
          </a:solidFill>
        </a:ln>
        <a:effectLst/>
      </dgm:spPr>
      <dgm:t>
        <a:bodyPr/>
        <a:lstStyle/>
        <a:p>
          <a:r>
            <a:rPr lang="en-US" sz="2000" i="1" dirty="0" smtClean="0"/>
            <a:t>2018 </a:t>
          </a:r>
          <a:r>
            <a:rPr lang="mr-IN" sz="2000" i="1" dirty="0" smtClean="0"/>
            <a:t>–</a:t>
          </a:r>
          <a:r>
            <a:rPr lang="en-US" sz="2000" i="1" dirty="0" smtClean="0"/>
            <a:t> 2019</a:t>
          </a:r>
          <a:endParaRPr lang="en-US" sz="2000" dirty="0"/>
        </a:p>
      </dgm:t>
    </dgm:pt>
    <dgm:pt modelId="{BF64C482-AB11-7340-89D2-A1B40A8CDCED}" type="parTrans" cxnId="{E675E2FB-8766-714D-8ABD-F225E1AB359B}">
      <dgm:prSet/>
      <dgm:spPr/>
      <dgm:t>
        <a:bodyPr/>
        <a:lstStyle/>
        <a:p>
          <a:endParaRPr lang="en-US"/>
        </a:p>
      </dgm:t>
    </dgm:pt>
    <dgm:pt modelId="{C16BE2AE-D99E-5B49-9397-F77F27467A57}" type="sibTrans" cxnId="{E675E2FB-8766-714D-8ABD-F225E1AB359B}">
      <dgm:prSet/>
      <dgm:spPr/>
      <dgm:t>
        <a:bodyPr/>
        <a:lstStyle/>
        <a:p>
          <a:endParaRPr lang="en-US"/>
        </a:p>
      </dgm:t>
    </dgm:pt>
    <dgm:pt modelId="{6011A671-14B8-6845-8954-A0D93293C26E}">
      <dgm:prSet phldrT="[Text]" custT="1"/>
      <dgm:spPr>
        <a:solidFill>
          <a:schemeClr val="tx2">
            <a:lumMod val="60000"/>
            <a:lumOff val="40000"/>
          </a:schemeClr>
        </a:solidFill>
        <a:ln>
          <a:solidFill>
            <a:srgbClr val="000000"/>
          </a:solidFill>
        </a:ln>
        <a:effectLst/>
      </dgm:spPr>
      <dgm:t>
        <a:bodyPr/>
        <a:lstStyle/>
        <a:p>
          <a:r>
            <a:rPr lang="en-US" sz="2000" i="1" dirty="0" smtClean="0"/>
            <a:t>2019 </a:t>
          </a:r>
          <a:r>
            <a:rPr lang="mr-IN" sz="2000" i="1" dirty="0" smtClean="0"/>
            <a:t>–</a:t>
          </a:r>
          <a:r>
            <a:rPr lang="en-US" sz="2000" i="1" dirty="0" smtClean="0"/>
            <a:t> 2020</a:t>
          </a:r>
          <a:endParaRPr lang="en-US" sz="2000" dirty="0"/>
        </a:p>
      </dgm:t>
    </dgm:pt>
    <dgm:pt modelId="{893F2B84-C138-F348-9F93-CBAF0106C14E}" type="parTrans" cxnId="{F4EE0452-5C80-0941-8877-BCCB665F4632}">
      <dgm:prSet/>
      <dgm:spPr/>
      <dgm:t>
        <a:bodyPr/>
        <a:lstStyle/>
        <a:p>
          <a:endParaRPr lang="en-US"/>
        </a:p>
      </dgm:t>
    </dgm:pt>
    <dgm:pt modelId="{99CFD945-C529-E94F-A6C0-220DB3067F6F}" type="sibTrans" cxnId="{F4EE0452-5C80-0941-8877-BCCB665F4632}">
      <dgm:prSet/>
      <dgm:spPr/>
      <dgm:t>
        <a:bodyPr/>
        <a:lstStyle/>
        <a:p>
          <a:endParaRPr lang="en-US"/>
        </a:p>
      </dgm:t>
    </dgm:pt>
    <dgm:pt modelId="{DA6B0B08-0CF2-B84C-BC6B-07253DD4AA99}">
      <dgm:prSet phldrT="[Text]" custT="1"/>
      <dgm:spPr>
        <a:solidFill>
          <a:srgbClr val="092140"/>
        </a:solidFill>
        <a:ln>
          <a:solidFill>
            <a:srgbClr val="000000"/>
          </a:solidFill>
        </a:ln>
        <a:effectLst/>
      </dgm:spPr>
      <dgm:t>
        <a:bodyPr/>
        <a:lstStyle/>
        <a:p>
          <a:r>
            <a:rPr lang="en-US" sz="2000" i="1" dirty="0" smtClean="0"/>
            <a:t>2020 </a:t>
          </a:r>
          <a:r>
            <a:rPr lang="mr-IN" sz="2000" i="1" dirty="0" smtClean="0"/>
            <a:t>–</a:t>
          </a:r>
          <a:r>
            <a:rPr lang="en-US" sz="2000" i="1" dirty="0" smtClean="0"/>
            <a:t> 2021</a:t>
          </a:r>
          <a:endParaRPr lang="en-US" sz="2000" dirty="0"/>
        </a:p>
      </dgm:t>
    </dgm:pt>
    <dgm:pt modelId="{EE249C66-4DFA-2340-9474-1638C70E538D}" type="parTrans" cxnId="{94DAAC2B-BA54-CF4A-B564-5AF066A9453F}">
      <dgm:prSet/>
      <dgm:spPr/>
      <dgm:t>
        <a:bodyPr/>
        <a:lstStyle/>
        <a:p>
          <a:endParaRPr lang="en-US"/>
        </a:p>
      </dgm:t>
    </dgm:pt>
    <dgm:pt modelId="{52EE25AC-77AB-6143-B848-36A5B58E6D12}" type="sibTrans" cxnId="{94DAAC2B-BA54-CF4A-B564-5AF066A9453F}">
      <dgm:prSet/>
      <dgm:spPr/>
      <dgm:t>
        <a:bodyPr/>
        <a:lstStyle/>
        <a:p>
          <a:endParaRPr lang="en-US"/>
        </a:p>
      </dgm:t>
    </dgm:pt>
    <dgm:pt modelId="{52240A69-D187-4B4C-B888-019729C3AC0E}">
      <dgm:prSet custT="1"/>
      <dgm:spPr>
        <a:solidFill>
          <a:schemeClr val="tx2">
            <a:lumMod val="60000"/>
            <a:lumOff val="40000"/>
          </a:schemeClr>
        </a:solidFill>
        <a:ln>
          <a:solidFill>
            <a:srgbClr val="000000"/>
          </a:solidFill>
        </a:ln>
        <a:effectLst/>
      </dgm:spPr>
      <dgm:t>
        <a:bodyPr/>
        <a:lstStyle/>
        <a:p>
          <a:r>
            <a:rPr lang="en-US" sz="2000" i="1" dirty="0" smtClean="0"/>
            <a:t>2021 </a:t>
          </a:r>
          <a:r>
            <a:rPr lang="mr-IN" sz="2000" i="1" dirty="0" smtClean="0"/>
            <a:t>–</a:t>
          </a:r>
          <a:r>
            <a:rPr lang="en-US" sz="2000" i="1" dirty="0" smtClean="0"/>
            <a:t> 2022</a:t>
          </a:r>
          <a:endParaRPr lang="en-US" sz="2000" dirty="0"/>
        </a:p>
      </dgm:t>
    </dgm:pt>
    <dgm:pt modelId="{8C112166-3055-7141-A44F-90266919DBAD}" type="parTrans" cxnId="{B29A06D1-A203-EB41-A634-4F8B4A189048}">
      <dgm:prSet/>
      <dgm:spPr/>
      <dgm:t>
        <a:bodyPr/>
        <a:lstStyle/>
        <a:p>
          <a:endParaRPr lang="en-US"/>
        </a:p>
      </dgm:t>
    </dgm:pt>
    <dgm:pt modelId="{13382D91-EB8D-DB47-9689-CD7EB5E62661}" type="sibTrans" cxnId="{B29A06D1-A203-EB41-A634-4F8B4A189048}">
      <dgm:prSet/>
      <dgm:spPr/>
      <dgm:t>
        <a:bodyPr/>
        <a:lstStyle/>
        <a:p>
          <a:endParaRPr lang="en-US"/>
        </a:p>
      </dgm:t>
    </dgm:pt>
    <dgm:pt modelId="{61A409B5-6B8D-E14F-A701-4564D26F136F}" type="pres">
      <dgm:prSet presAssocID="{7F2B705F-5342-AB4B-A628-7D7A8048BA22}" presName="Name0" presStyleCnt="0">
        <dgm:presLayoutVars>
          <dgm:dir/>
          <dgm:resizeHandles val="exact"/>
        </dgm:presLayoutVars>
      </dgm:prSet>
      <dgm:spPr/>
    </dgm:pt>
    <dgm:pt modelId="{43387AF9-45BC-4F4C-AFA1-F288AF558A25}" type="pres">
      <dgm:prSet presAssocID="{8A06A476-D8AE-CC4D-9C8D-51157F45778F}" presName="parTxOnly" presStyleLbl="node1" presStyleIdx="0" presStyleCnt="4" custLinFactNeighborX="-2939">
        <dgm:presLayoutVars>
          <dgm:bulletEnabled val="1"/>
        </dgm:presLayoutVars>
      </dgm:prSet>
      <dgm:spPr/>
      <dgm:t>
        <a:bodyPr/>
        <a:lstStyle/>
        <a:p>
          <a:endParaRPr lang="en-US"/>
        </a:p>
      </dgm:t>
    </dgm:pt>
    <dgm:pt modelId="{BC5663D1-B4E0-5243-BA2F-C532BA877841}" type="pres">
      <dgm:prSet presAssocID="{C16BE2AE-D99E-5B49-9397-F77F27467A57}" presName="parSpace" presStyleCnt="0"/>
      <dgm:spPr/>
    </dgm:pt>
    <dgm:pt modelId="{D3B36BD2-BF5D-1A43-B9B2-389301294252}" type="pres">
      <dgm:prSet presAssocID="{6011A671-14B8-6845-8954-A0D93293C26E}" presName="parTxOnly" presStyleLbl="node1" presStyleIdx="1" presStyleCnt="4">
        <dgm:presLayoutVars>
          <dgm:bulletEnabled val="1"/>
        </dgm:presLayoutVars>
      </dgm:prSet>
      <dgm:spPr/>
      <dgm:t>
        <a:bodyPr/>
        <a:lstStyle/>
        <a:p>
          <a:endParaRPr lang="en-US"/>
        </a:p>
      </dgm:t>
    </dgm:pt>
    <dgm:pt modelId="{6ACAE88C-E334-D24A-A6D5-DF049FBF0105}" type="pres">
      <dgm:prSet presAssocID="{99CFD945-C529-E94F-A6C0-220DB3067F6F}" presName="parSpace" presStyleCnt="0"/>
      <dgm:spPr/>
    </dgm:pt>
    <dgm:pt modelId="{0886F607-618A-574C-8FD5-CA1A82CF5679}" type="pres">
      <dgm:prSet presAssocID="{DA6B0B08-0CF2-B84C-BC6B-07253DD4AA99}" presName="parTxOnly" presStyleLbl="node1" presStyleIdx="2" presStyleCnt="4">
        <dgm:presLayoutVars>
          <dgm:bulletEnabled val="1"/>
        </dgm:presLayoutVars>
      </dgm:prSet>
      <dgm:spPr/>
      <dgm:t>
        <a:bodyPr/>
        <a:lstStyle/>
        <a:p>
          <a:endParaRPr lang="en-US"/>
        </a:p>
      </dgm:t>
    </dgm:pt>
    <dgm:pt modelId="{CED1DA66-F34A-9E40-9120-C107D3FB9A8E}" type="pres">
      <dgm:prSet presAssocID="{52EE25AC-77AB-6143-B848-36A5B58E6D12}" presName="parSpace" presStyleCnt="0"/>
      <dgm:spPr/>
    </dgm:pt>
    <dgm:pt modelId="{D0AD302E-8EF6-7740-A866-9EB744DB81C0}" type="pres">
      <dgm:prSet presAssocID="{52240A69-D187-4B4C-B888-019729C3AC0E}" presName="parTxOnly" presStyleLbl="node1" presStyleIdx="3" presStyleCnt="4" custLinFactNeighborX="2939">
        <dgm:presLayoutVars>
          <dgm:bulletEnabled val="1"/>
        </dgm:presLayoutVars>
      </dgm:prSet>
      <dgm:spPr/>
      <dgm:t>
        <a:bodyPr/>
        <a:lstStyle/>
        <a:p>
          <a:endParaRPr lang="en-US"/>
        </a:p>
      </dgm:t>
    </dgm:pt>
  </dgm:ptLst>
  <dgm:cxnLst>
    <dgm:cxn modelId="{F9AF89AF-C4D5-BD45-A02C-7E98B648C7B5}" type="presOf" srcId="{8A06A476-D8AE-CC4D-9C8D-51157F45778F}" destId="{43387AF9-45BC-4F4C-AFA1-F288AF558A25}" srcOrd="0" destOrd="0" presId="urn:microsoft.com/office/officeart/2005/8/layout/hChevron3"/>
    <dgm:cxn modelId="{E675E2FB-8766-714D-8ABD-F225E1AB359B}" srcId="{7F2B705F-5342-AB4B-A628-7D7A8048BA22}" destId="{8A06A476-D8AE-CC4D-9C8D-51157F45778F}" srcOrd="0" destOrd="0" parTransId="{BF64C482-AB11-7340-89D2-A1B40A8CDCED}" sibTransId="{C16BE2AE-D99E-5B49-9397-F77F27467A57}"/>
    <dgm:cxn modelId="{A3800AF1-3730-7C45-B956-148EFFF1A2E7}" type="presOf" srcId="{52240A69-D187-4B4C-B888-019729C3AC0E}" destId="{D0AD302E-8EF6-7740-A866-9EB744DB81C0}" srcOrd="0" destOrd="0" presId="urn:microsoft.com/office/officeart/2005/8/layout/hChevron3"/>
    <dgm:cxn modelId="{140242D8-BC68-F94B-8B3E-1259927D287B}" type="presOf" srcId="{6011A671-14B8-6845-8954-A0D93293C26E}" destId="{D3B36BD2-BF5D-1A43-B9B2-389301294252}" srcOrd="0" destOrd="0" presId="urn:microsoft.com/office/officeart/2005/8/layout/hChevron3"/>
    <dgm:cxn modelId="{F4EE0452-5C80-0941-8877-BCCB665F4632}" srcId="{7F2B705F-5342-AB4B-A628-7D7A8048BA22}" destId="{6011A671-14B8-6845-8954-A0D93293C26E}" srcOrd="1" destOrd="0" parTransId="{893F2B84-C138-F348-9F93-CBAF0106C14E}" sibTransId="{99CFD945-C529-E94F-A6C0-220DB3067F6F}"/>
    <dgm:cxn modelId="{B29A06D1-A203-EB41-A634-4F8B4A189048}" srcId="{7F2B705F-5342-AB4B-A628-7D7A8048BA22}" destId="{52240A69-D187-4B4C-B888-019729C3AC0E}" srcOrd="3" destOrd="0" parTransId="{8C112166-3055-7141-A44F-90266919DBAD}" sibTransId="{13382D91-EB8D-DB47-9689-CD7EB5E62661}"/>
    <dgm:cxn modelId="{94DAAC2B-BA54-CF4A-B564-5AF066A9453F}" srcId="{7F2B705F-5342-AB4B-A628-7D7A8048BA22}" destId="{DA6B0B08-0CF2-B84C-BC6B-07253DD4AA99}" srcOrd="2" destOrd="0" parTransId="{EE249C66-4DFA-2340-9474-1638C70E538D}" sibTransId="{52EE25AC-77AB-6143-B848-36A5B58E6D12}"/>
    <dgm:cxn modelId="{38DDB34B-8318-524A-9027-44D73EA2C392}" type="presOf" srcId="{7F2B705F-5342-AB4B-A628-7D7A8048BA22}" destId="{61A409B5-6B8D-E14F-A701-4564D26F136F}" srcOrd="0" destOrd="0" presId="urn:microsoft.com/office/officeart/2005/8/layout/hChevron3"/>
    <dgm:cxn modelId="{325DBE00-AB03-D740-99D7-496B394B70D1}" type="presOf" srcId="{DA6B0B08-0CF2-B84C-BC6B-07253DD4AA99}" destId="{0886F607-618A-574C-8FD5-CA1A82CF5679}" srcOrd="0" destOrd="0" presId="urn:microsoft.com/office/officeart/2005/8/layout/hChevron3"/>
    <dgm:cxn modelId="{6A490D8C-F9C5-EC45-931E-E19E6BFFD111}" type="presParOf" srcId="{61A409B5-6B8D-E14F-A701-4564D26F136F}" destId="{43387AF9-45BC-4F4C-AFA1-F288AF558A25}" srcOrd="0" destOrd="0" presId="urn:microsoft.com/office/officeart/2005/8/layout/hChevron3"/>
    <dgm:cxn modelId="{2FC2C821-20FD-6B4A-8220-3D9CC17187E8}" type="presParOf" srcId="{61A409B5-6B8D-E14F-A701-4564D26F136F}" destId="{BC5663D1-B4E0-5243-BA2F-C532BA877841}" srcOrd="1" destOrd="0" presId="urn:microsoft.com/office/officeart/2005/8/layout/hChevron3"/>
    <dgm:cxn modelId="{D126B738-19B7-434E-A20D-E4624A8A2DBA}" type="presParOf" srcId="{61A409B5-6B8D-E14F-A701-4564D26F136F}" destId="{D3B36BD2-BF5D-1A43-B9B2-389301294252}" srcOrd="2" destOrd="0" presId="urn:microsoft.com/office/officeart/2005/8/layout/hChevron3"/>
    <dgm:cxn modelId="{3933DF6A-B251-314D-A12E-BB95FF886FCE}" type="presParOf" srcId="{61A409B5-6B8D-E14F-A701-4564D26F136F}" destId="{6ACAE88C-E334-D24A-A6D5-DF049FBF0105}" srcOrd="3" destOrd="0" presId="urn:microsoft.com/office/officeart/2005/8/layout/hChevron3"/>
    <dgm:cxn modelId="{61E992A6-7703-BE4D-A662-012E9EA94882}" type="presParOf" srcId="{61A409B5-6B8D-E14F-A701-4564D26F136F}" destId="{0886F607-618A-574C-8FD5-CA1A82CF5679}" srcOrd="4" destOrd="0" presId="urn:microsoft.com/office/officeart/2005/8/layout/hChevron3"/>
    <dgm:cxn modelId="{329C326F-5D86-3E4C-9C4B-F446954AEB69}" type="presParOf" srcId="{61A409B5-6B8D-E14F-A701-4564D26F136F}" destId="{CED1DA66-F34A-9E40-9120-C107D3FB9A8E}" srcOrd="5" destOrd="0" presId="urn:microsoft.com/office/officeart/2005/8/layout/hChevron3"/>
    <dgm:cxn modelId="{19503607-2D8D-1943-B6F6-C33E1123156A}" type="presParOf" srcId="{61A409B5-6B8D-E14F-A701-4564D26F136F}" destId="{D0AD302E-8EF6-7740-A866-9EB744DB81C0}" srcOrd="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387AF9-45BC-4F4C-AFA1-F288AF558A25}">
      <dsp:nvSpPr>
        <dsp:cNvPr id="0" name=""/>
        <dsp:cNvSpPr/>
      </dsp:nvSpPr>
      <dsp:spPr>
        <a:xfrm>
          <a:off x="0" y="1130605"/>
          <a:ext cx="2601974" cy="1040789"/>
        </a:xfrm>
        <a:prstGeom prst="homePlate">
          <a:avLst/>
        </a:prstGeom>
        <a:solidFill>
          <a:srgbClr val="092140"/>
        </a:solidFill>
        <a:ln>
          <a:solidFill>
            <a:srgbClr val="00000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2018 </a:t>
          </a:r>
          <a:r>
            <a:rPr lang="mr-IN" sz="2000" i="1" kern="1200" dirty="0" smtClean="0"/>
            <a:t>–</a:t>
          </a:r>
          <a:r>
            <a:rPr lang="en-US" sz="2000" i="1" kern="1200" dirty="0" smtClean="0"/>
            <a:t> 2019</a:t>
          </a:r>
          <a:endParaRPr lang="en-US" sz="2000" kern="1200" dirty="0"/>
        </a:p>
      </dsp:txBody>
      <dsp:txXfrm>
        <a:off x="0" y="1130605"/>
        <a:ext cx="2341777" cy="1040789"/>
      </dsp:txXfrm>
    </dsp:sp>
    <dsp:sp modelId="{D3B36BD2-BF5D-1A43-B9B2-389301294252}">
      <dsp:nvSpPr>
        <dsp:cNvPr id="0" name=""/>
        <dsp:cNvSpPr/>
      </dsp:nvSpPr>
      <dsp:spPr>
        <a:xfrm>
          <a:off x="2084172" y="1130605"/>
          <a:ext cx="2601974" cy="1040789"/>
        </a:xfrm>
        <a:prstGeom prst="chevron">
          <a:avLst/>
        </a:prstGeom>
        <a:solidFill>
          <a:schemeClr val="tx2">
            <a:lumMod val="60000"/>
            <a:lumOff val="40000"/>
          </a:schemeClr>
        </a:solidFill>
        <a:ln>
          <a:solidFill>
            <a:srgbClr val="00000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2019 </a:t>
          </a:r>
          <a:r>
            <a:rPr lang="mr-IN" sz="2000" i="1" kern="1200" dirty="0" smtClean="0"/>
            <a:t>–</a:t>
          </a:r>
          <a:r>
            <a:rPr lang="en-US" sz="2000" i="1" kern="1200" dirty="0" smtClean="0"/>
            <a:t> 2020</a:t>
          </a:r>
          <a:endParaRPr lang="en-US" sz="2000" kern="1200" dirty="0"/>
        </a:p>
      </dsp:txBody>
      <dsp:txXfrm>
        <a:off x="2604567" y="1130605"/>
        <a:ext cx="1561185" cy="1040789"/>
      </dsp:txXfrm>
    </dsp:sp>
    <dsp:sp modelId="{0886F607-618A-574C-8FD5-CA1A82CF5679}">
      <dsp:nvSpPr>
        <dsp:cNvPr id="0" name=""/>
        <dsp:cNvSpPr/>
      </dsp:nvSpPr>
      <dsp:spPr>
        <a:xfrm>
          <a:off x="4165752" y="1130605"/>
          <a:ext cx="2601974" cy="1040789"/>
        </a:xfrm>
        <a:prstGeom prst="chevron">
          <a:avLst/>
        </a:prstGeom>
        <a:solidFill>
          <a:srgbClr val="092140"/>
        </a:solidFill>
        <a:ln>
          <a:solidFill>
            <a:srgbClr val="00000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2020 </a:t>
          </a:r>
          <a:r>
            <a:rPr lang="mr-IN" sz="2000" i="1" kern="1200" dirty="0" smtClean="0"/>
            <a:t>–</a:t>
          </a:r>
          <a:r>
            <a:rPr lang="en-US" sz="2000" i="1" kern="1200" dirty="0" smtClean="0"/>
            <a:t> 2021</a:t>
          </a:r>
          <a:endParaRPr lang="en-US" sz="2000" kern="1200" dirty="0"/>
        </a:p>
      </dsp:txBody>
      <dsp:txXfrm>
        <a:off x="4686147" y="1130605"/>
        <a:ext cx="1561185" cy="1040789"/>
      </dsp:txXfrm>
    </dsp:sp>
    <dsp:sp modelId="{D0AD302E-8EF6-7740-A866-9EB744DB81C0}">
      <dsp:nvSpPr>
        <dsp:cNvPr id="0" name=""/>
        <dsp:cNvSpPr/>
      </dsp:nvSpPr>
      <dsp:spPr>
        <a:xfrm>
          <a:off x="6249925" y="1130605"/>
          <a:ext cx="2601974" cy="1040789"/>
        </a:xfrm>
        <a:prstGeom prst="chevron">
          <a:avLst/>
        </a:prstGeom>
        <a:solidFill>
          <a:schemeClr val="tx2">
            <a:lumMod val="60000"/>
            <a:lumOff val="40000"/>
          </a:schemeClr>
        </a:solidFill>
        <a:ln>
          <a:solidFill>
            <a:srgbClr val="00000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2021 </a:t>
          </a:r>
          <a:r>
            <a:rPr lang="mr-IN" sz="2000" i="1" kern="1200" dirty="0" smtClean="0"/>
            <a:t>–</a:t>
          </a:r>
          <a:r>
            <a:rPr lang="en-US" sz="2000" i="1" kern="1200" dirty="0" smtClean="0"/>
            <a:t> 2022</a:t>
          </a:r>
          <a:endParaRPr lang="en-US" sz="2000" kern="1200" dirty="0"/>
        </a:p>
      </dsp:txBody>
      <dsp:txXfrm>
        <a:off x="6770320" y="1130605"/>
        <a:ext cx="1561185" cy="1040789"/>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FCA4DAE-9516-5A43-808A-7B57A636EBFA}" type="datetimeFigureOut">
              <a:rPr lang="en-US" smtClean="0"/>
              <a:t>4/22/19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7788AA5-A92E-7C49-8321-17E7B3501E19}" type="slidenum">
              <a:rPr lang="en-US" smtClean="0"/>
              <a:t>‹#›</a:t>
            </a:fld>
            <a:endParaRPr lang="en-US"/>
          </a:p>
        </p:txBody>
      </p:sp>
    </p:spTree>
    <p:extLst>
      <p:ext uri="{BB962C8B-B14F-4D97-AF65-F5344CB8AC3E}">
        <p14:creationId xmlns:p14="http://schemas.microsoft.com/office/powerpoint/2010/main" val="41953721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7C8CD3-A565-F14A-A888-021EC61E7A7F}" type="datetimeFigureOut">
              <a:rPr lang="en-US" smtClean="0"/>
              <a:t>4/22/19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0B0C67-E071-C845-A4D5-D99A86C1A898}" type="slidenum">
              <a:rPr lang="en-US" smtClean="0"/>
              <a:t>‹#›</a:t>
            </a:fld>
            <a:endParaRPr lang="en-US"/>
          </a:p>
        </p:txBody>
      </p:sp>
    </p:spTree>
    <p:extLst>
      <p:ext uri="{BB962C8B-B14F-4D97-AF65-F5344CB8AC3E}">
        <p14:creationId xmlns:p14="http://schemas.microsoft.com/office/powerpoint/2010/main" val="37202923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Good evening. Today I will be presenting my proposal for a new mental health-based program for Eleanor Roosevelt High School. </a:t>
            </a:r>
          </a:p>
        </p:txBody>
      </p:sp>
      <p:sp>
        <p:nvSpPr>
          <p:cNvPr id="4" name="Slide Number Placeholder 3"/>
          <p:cNvSpPr>
            <a:spLocks noGrp="1"/>
          </p:cNvSpPr>
          <p:nvPr>
            <p:ph type="sldNum" sz="quarter" idx="10"/>
          </p:nvPr>
        </p:nvSpPr>
        <p:spPr/>
        <p:txBody>
          <a:bodyPr/>
          <a:lstStyle/>
          <a:p>
            <a:fld id="{D80B0C67-E071-C845-A4D5-D99A86C1A898}" type="slidenum">
              <a:rPr lang="en-US" smtClean="0"/>
              <a:t>1</a:t>
            </a:fld>
            <a:endParaRPr lang="en-US"/>
          </a:p>
        </p:txBody>
      </p:sp>
    </p:spTree>
    <p:extLst>
      <p:ext uri="{BB962C8B-B14F-4D97-AF65-F5344CB8AC3E}">
        <p14:creationId xmlns:p14="http://schemas.microsoft.com/office/powerpoint/2010/main" val="13882169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0B0C67-E071-C845-A4D5-D99A86C1A898}" type="slidenum">
              <a:rPr lang="en-US" smtClean="0"/>
              <a:t>10</a:t>
            </a:fld>
            <a:endParaRPr lang="en-US"/>
          </a:p>
        </p:txBody>
      </p:sp>
    </p:spTree>
    <p:extLst>
      <p:ext uri="{BB962C8B-B14F-4D97-AF65-F5344CB8AC3E}">
        <p14:creationId xmlns:p14="http://schemas.microsoft.com/office/powerpoint/2010/main" val="274213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This intervention will</a:t>
            </a:r>
            <a:r>
              <a:rPr lang="en-US" baseline="0" dirty="0" smtClean="0"/>
              <a:t> primarily focus on our students’ personal/social development, but in turn will yield positive results for their academic and career success over time. Through research done by </a:t>
            </a:r>
            <a:r>
              <a:rPr lang="en-US" baseline="0" dirty="0" err="1" smtClean="0"/>
              <a:t>Mazzone</a:t>
            </a:r>
            <a:r>
              <a:rPr lang="en-US" baseline="0" dirty="0" smtClean="0"/>
              <a:t> et al., it has been found that anxiety prevalence increases with age and is associated with poorer academic outcomes, so this intervention has the potential to help these students improve academically </a:t>
            </a:r>
            <a:r>
              <a:rPr lang="en-US" baseline="0" smtClean="0"/>
              <a:t>in time.  </a:t>
            </a:r>
            <a:r>
              <a:rPr lang="en-US" baseline="0" dirty="0" smtClean="0"/>
              <a:t>As we equip our students with opportunities to cope and process through the anxiety they are suffering with, they will in time have more time and energy to focus on their academic and career success when they receive this support.</a:t>
            </a:r>
            <a:endParaRPr lang="en-US" dirty="0" smtClean="0"/>
          </a:p>
        </p:txBody>
      </p:sp>
      <p:sp>
        <p:nvSpPr>
          <p:cNvPr id="4" name="Slide Number Placeholder 3"/>
          <p:cNvSpPr>
            <a:spLocks noGrp="1"/>
          </p:cNvSpPr>
          <p:nvPr>
            <p:ph type="sldNum" sz="quarter" idx="10"/>
          </p:nvPr>
        </p:nvSpPr>
        <p:spPr/>
        <p:txBody>
          <a:bodyPr/>
          <a:lstStyle/>
          <a:p>
            <a:fld id="{D80B0C67-E071-C845-A4D5-D99A86C1A898}" type="slidenum">
              <a:rPr lang="en-US" smtClean="0"/>
              <a:t>11</a:t>
            </a:fld>
            <a:endParaRPr lang="en-US"/>
          </a:p>
        </p:txBody>
      </p:sp>
    </p:spTree>
    <p:extLst>
      <p:ext uri="{BB962C8B-B14F-4D97-AF65-F5344CB8AC3E}">
        <p14:creationId xmlns:p14="http://schemas.microsoft.com/office/powerpoint/2010/main" val="3834814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0B0C67-E071-C845-A4D5-D99A86C1A898}" type="slidenum">
              <a:rPr lang="en-US" smtClean="0"/>
              <a:t>12</a:t>
            </a:fld>
            <a:endParaRPr lang="en-US"/>
          </a:p>
        </p:txBody>
      </p:sp>
    </p:spTree>
    <p:extLst>
      <p:ext uri="{BB962C8B-B14F-4D97-AF65-F5344CB8AC3E}">
        <p14:creationId xmlns:p14="http://schemas.microsoft.com/office/powerpoint/2010/main" val="39885875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0B0C67-E071-C845-A4D5-D99A86C1A898}" type="slidenum">
              <a:rPr lang="en-US" smtClean="0"/>
              <a:t>13</a:t>
            </a:fld>
            <a:endParaRPr lang="en-US"/>
          </a:p>
        </p:txBody>
      </p:sp>
    </p:spTree>
    <p:extLst>
      <p:ext uri="{BB962C8B-B14F-4D97-AF65-F5344CB8AC3E}">
        <p14:creationId xmlns:p14="http://schemas.microsoft.com/office/powerpoint/2010/main" val="637218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Moving</a:t>
            </a:r>
            <a:r>
              <a:rPr lang="en-US" baseline="0" dirty="0" smtClean="0"/>
              <a:t> into the intervention itself, this program will be rolled out over the course of four years. The overarching goal is to change the school culture toward normalizing and accepting mental illness, as well as encouraging coping skills and help-seeking behaviors. Because it is such a big endeavor, we acknowledge that culture is something that takes time to change, so while the results may not be immediate, they are worth working toward. Ways that we plan to meet this goal is through classroom lessons, teacher and parent workshops, peer counselors, and creating small groups for students that need more focused attention. It is worth noting that we currently offer individualized counseling, which will continue to stay in effect.</a:t>
            </a:r>
            <a:endParaRPr lang="en-US" dirty="0"/>
          </a:p>
        </p:txBody>
      </p:sp>
      <p:sp>
        <p:nvSpPr>
          <p:cNvPr id="4" name="Slide Number Placeholder 3"/>
          <p:cNvSpPr>
            <a:spLocks noGrp="1"/>
          </p:cNvSpPr>
          <p:nvPr>
            <p:ph type="sldNum" sz="quarter" idx="10"/>
          </p:nvPr>
        </p:nvSpPr>
        <p:spPr/>
        <p:txBody>
          <a:bodyPr/>
          <a:lstStyle/>
          <a:p>
            <a:fld id="{D80B0C67-E071-C845-A4D5-D99A86C1A898}" type="slidenum">
              <a:rPr lang="en-US" smtClean="0"/>
              <a:t>14</a:t>
            </a:fld>
            <a:endParaRPr lang="en-US"/>
          </a:p>
        </p:txBody>
      </p:sp>
    </p:spTree>
    <p:extLst>
      <p:ext uri="{BB962C8B-B14F-4D97-AF65-F5344CB8AC3E}">
        <p14:creationId xmlns:p14="http://schemas.microsoft.com/office/powerpoint/2010/main" val="38681159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We can view this program through a pyramid model, modeled</a:t>
            </a:r>
            <a:r>
              <a:rPr lang="en-US" baseline="0" dirty="0" smtClean="0"/>
              <a:t> from Dunsmuir and </a:t>
            </a:r>
            <a:r>
              <a:rPr lang="en-US" baseline="0" dirty="0" err="1" smtClean="0"/>
              <a:t>Cobbald’s</a:t>
            </a:r>
            <a:r>
              <a:rPr lang="en-US" baseline="0" dirty="0" smtClean="0"/>
              <a:t> (2016) Universal-Targeted-Specialist pyramid. By working with teachers, parents, and inside classrooms, we will begin to create a culture of normalization and support. We will then provide focused service to students that need that extra support through small groups, supplemented by a peer counseling program.</a:t>
            </a:r>
          </a:p>
        </p:txBody>
      </p:sp>
      <p:sp>
        <p:nvSpPr>
          <p:cNvPr id="4" name="Slide Number Placeholder 3"/>
          <p:cNvSpPr>
            <a:spLocks noGrp="1"/>
          </p:cNvSpPr>
          <p:nvPr>
            <p:ph type="sldNum" sz="quarter" idx="10"/>
          </p:nvPr>
        </p:nvSpPr>
        <p:spPr/>
        <p:txBody>
          <a:bodyPr/>
          <a:lstStyle/>
          <a:p>
            <a:fld id="{D80B0C67-E071-C845-A4D5-D99A86C1A898}" type="slidenum">
              <a:rPr lang="en-US" smtClean="0"/>
              <a:t>15</a:t>
            </a:fld>
            <a:endParaRPr lang="en-US"/>
          </a:p>
        </p:txBody>
      </p:sp>
    </p:spTree>
    <p:extLst>
      <p:ext uri="{BB962C8B-B14F-4D97-AF65-F5344CB8AC3E}">
        <p14:creationId xmlns:p14="http://schemas.microsoft.com/office/powerpoint/2010/main" val="3868115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Here I</a:t>
            </a:r>
            <a:r>
              <a:rPr lang="en-US" baseline="0" dirty="0" smtClean="0"/>
              <a:t> present the proposed timeline for the programs I am about to discuss. </a:t>
            </a:r>
            <a:r>
              <a:rPr lang="en-US" dirty="0" smtClean="0"/>
              <a:t>We can all acknowledge</a:t>
            </a:r>
            <a:r>
              <a:rPr lang="en-US" baseline="0" dirty="0" smtClean="0"/>
              <a:t> that this sounds like a bit of an ambitious proposal. When broken down over the next four years, these proposed changes are certainly manageable and have the potential to transform the mental health culture surrounding Roosevelt by the time next year’s freshmen graduate. </a:t>
            </a:r>
          </a:p>
        </p:txBody>
      </p:sp>
      <p:sp>
        <p:nvSpPr>
          <p:cNvPr id="4" name="Slide Number Placeholder 3"/>
          <p:cNvSpPr>
            <a:spLocks noGrp="1"/>
          </p:cNvSpPr>
          <p:nvPr>
            <p:ph type="sldNum" sz="quarter" idx="10"/>
          </p:nvPr>
        </p:nvSpPr>
        <p:spPr/>
        <p:txBody>
          <a:bodyPr/>
          <a:lstStyle/>
          <a:p>
            <a:fld id="{D80B0C67-E071-C845-A4D5-D99A86C1A898}" type="slidenum">
              <a:rPr lang="en-US" smtClean="0"/>
              <a:t>16</a:t>
            </a:fld>
            <a:endParaRPr lang="en-US"/>
          </a:p>
        </p:txBody>
      </p:sp>
    </p:spTree>
    <p:extLst>
      <p:ext uri="{BB962C8B-B14F-4D97-AF65-F5344CB8AC3E}">
        <p14:creationId xmlns:p14="http://schemas.microsoft.com/office/powerpoint/2010/main" val="27929815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Beginning</a:t>
            </a:r>
            <a:r>
              <a:rPr lang="en-US" baseline="0" dirty="0" smtClean="0"/>
              <a:t> next year, we will work on the teacher level via a workshop at the beginning of the academic year or over the summer. This workshop will go over mental health statistics, definitions, and risk factors; ways to identify; and recommended accommodations for how they can bring these lessons and support into the classroom. For example, through inclusive language (avoiding phrases like ‘psycho’ or ‘crazy’) or normalizing mistakes so students don’t feel as much pressure to be unrealistically perfect.</a:t>
            </a:r>
            <a:endParaRPr lang="en-US" dirty="0"/>
          </a:p>
        </p:txBody>
      </p:sp>
      <p:sp>
        <p:nvSpPr>
          <p:cNvPr id="4" name="Slide Number Placeholder 3"/>
          <p:cNvSpPr>
            <a:spLocks noGrp="1"/>
          </p:cNvSpPr>
          <p:nvPr>
            <p:ph type="sldNum" sz="quarter" idx="10"/>
          </p:nvPr>
        </p:nvSpPr>
        <p:spPr/>
        <p:txBody>
          <a:bodyPr/>
          <a:lstStyle/>
          <a:p>
            <a:fld id="{D80B0C67-E071-C845-A4D5-D99A86C1A898}" type="slidenum">
              <a:rPr lang="en-US" smtClean="0"/>
              <a:t>17</a:t>
            </a:fld>
            <a:endParaRPr lang="en-US"/>
          </a:p>
        </p:txBody>
      </p:sp>
    </p:spTree>
    <p:extLst>
      <p:ext uri="{BB962C8B-B14F-4D97-AF65-F5344CB8AC3E}">
        <p14:creationId xmlns:p14="http://schemas.microsoft.com/office/powerpoint/2010/main" val="37121171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This</a:t>
            </a:r>
            <a:r>
              <a:rPr lang="en-US" baseline="0" dirty="0" smtClean="0"/>
              <a:t> is important because research shows that mental health issues are not typically included in teacher education or training. As a result, whether a teacher decides to refer a student is completely subjective and does not line up with actual mental health criteria. It is important to share this information with teachers because they are the most likely to have established a relationship with their students. Because they have daily contact with the students, they have the highest likelihood of noticing the behavior changes that come with mental illness and other issues. Finally, as mentioned earlier, we are a primarily minority school, and many of our students come from backgrounds that are not supportive of mental health issues. Research has found that when teachers encourage a student or family to seek help, it can reduce that gap in help-seeking behavior.</a:t>
            </a:r>
            <a:endParaRPr lang="en-US" dirty="0"/>
          </a:p>
        </p:txBody>
      </p:sp>
      <p:sp>
        <p:nvSpPr>
          <p:cNvPr id="4" name="Slide Number Placeholder 3"/>
          <p:cNvSpPr>
            <a:spLocks noGrp="1"/>
          </p:cNvSpPr>
          <p:nvPr>
            <p:ph type="sldNum" sz="quarter" idx="10"/>
          </p:nvPr>
        </p:nvSpPr>
        <p:spPr/>
        <p:txBody>
          <a:bodyPr/>
          <a:lstStyle/>
          <a:p>
            <a:fld id="{D80B0C67-E071-C845-A4D5-D99A86C1A898}" type="slidenum">
              <a:rPr lang="en-US" smtClean="0"/>
              <a:t>18</a:t>
            </a:fld>
            <a:endParaRPr lang="en-US"/>
          </a:p>
        </p:txBody>
      </p:sp>
    </p:spTree>
    <p:extLst>
      <p:ext uri="{BB962C8B-B14F-4D97-AF65-F5344CB8AC3E}">
        <p14:creationId xmlns:p14="http://schemas.microsoft.com/office/powerpoint/2010/main" val="32824230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Next</a:t>
            </a:r>
            <a:r>
              <a:rPr lang="en-US" baseline="0" dirty="0" smtClean="0"/>
              <a:t> year, we also hope to begin classroom-level curriculum for all of the grades. This curriculum is centered on normalizing mental illness and developing coping skills. We hope that it will help decrease stigma within the school surrounding mental illness. </a:t>
            </a:r>
            <a:r>
              <a:rPr lang="en-US" dirty="0" smtClean="0"/>
              <a:t>For students who aren’t currently experiencing</a:t>
            </a:r>
            <a:r>
              <a:rPr lang="en-US" baseline="0" dirty="0" smtClean="0"/>
              <a:t> clinical anxiety, we want to also equip them with coping skills if they or a loved one experience an anxiety disorder later in life.</a:t>
            </a:r>
            <a:endParaRPr lang="en-US" dirty="0" smtClean="0"/>
          </a:p>
        </p:txBody>
      </p:sp>
      <p:sp>
        <p:nvSpPr>
          <p:cNvPr id="4" name="Slide Number Placeholder 3"/>
          <p:cNvSpPr>
            <a:spLocks noGrp="1"/>
          </p:cNvSpPr>
          <p:nvPr>
            <p:ph type="sldNum" sz="quarter" idx="10"/>
          </p:nvPr>
        </p:nvSpPr>
        <p:spPr/>
        <p:txBody>
          <a:bodyPr/>
          <a:lstStyle/>
          <a:p>
            <a:fld id="{D80B0C67-E071-C845-A4D5-D99A86C1A898}" type="slidenum">
              <a:rPr lang="en-US" smtClean="0"/>
              <a:t>19</a:t>
            </a:fld>
            <a:endParaRPr lang="en-US"/>
          </a:p>
        </p:txBody>
      </p:sp>
    </p:spTree>
    <p:extLst>
      <p:ext uri="{BB962C8B-B14F-4D97-AF65-F5344CB8AC3E}">
        <p14:creationId xmlns:p14="http://schemas.microsoft.com/office/powerpoint/2010/main" val="2650749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Here is an overview</a:t>
            </a:r>
            <a:r>
              <a:rPr lang="en-US" baseline="0" dirty="0" smtClean="0"/>
              <a:t> of what we will discuss today. I will begin with an introduction that covers the school background, and then move into the major problems our students are facing and statistics that support the prevalence of the problem. I will discuss the relevant ASCA domains, mindsets, and behaviors that will be developed through this program. From there, I will present my proposed intervention, which will take place over the course of four years. I will then discuss the measures we would use to hold the program accountable and leave time for questions following the presentation.</a:t>
            </a:r>
            <a:endParaRPr lang="en-US" dirty="0"/>
          </a:p>
        </p:txBody>
      </p:sp>
      <p:sp>
        <p:nvSpPr>
          <p:cNvPr id="4" name="Slide Number Placeholder 3"/>
          <p:cNvSpPr>
            <a:spLocks noGrp="1"/>
          </p:cNvSpPr>
          <p:nvPr>
            <p:ph type="sldNum" sz="quarter" idx="10"/>
          </p:nvPr>
        </p:nvSpPr>
        <p:spPr/>
        <p:txBody>
          <a:bodyPr/>
          <a:lstStyle/>
          <a:p>
            <a:fld id="{D80B0C67-E071-C845-A4D5-D99A86C1A898}" type="slidenum">
              <a:rPr lang="en-US" smtClean="0"/>
              <a:t>2</a:t>
            </a:fld>
            <a:endParaRPr lang="en-US"/>
          </a:p>
        </p:txBody>
      </p:sp>
    </p:spTree>
    <p:extLst>
      <p:ext uri="{BB962C8B-B14F-4D97-AF65-F5344CB8AC3E}">
        <p14:creationId xmlns:p14="http://schemas.microsoft.com/office/powerpoint/2010/main" val="4062906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b="0" baseline="0" dirty="0" smtClean="0">
                <a:sym typeface="Wingdings"/>
              </a:rPr>
              <a:t>It is important to teach students coping skills because research has found that people who already have healthy reflective coping skills are the ones who are already more likely to seek help. By contrast, students with problem-focused coping styles are less likely to seek out help despite being the group experiencing more distress that needs to learn these coping skills. Additionally, this curriculum could be important for decreasing stigma within the school, which in turn could benefit students who feel a stigma against themselves and may be avoiding seeking help. </a:t>
            </a:r>
          </a:p>
        </p:txBody>
      </p:sp>
      <p:sp>
        <p:nvSpPr>
          <p:cNvPr id="4" name="Slide Number Placeholder 3"/>
          <p:cNvSpPr>
            <a:spLocks noGrp="1"/>
          </p:cNvSpPr>
          <p:nvPr>
            <p:ph type="sldNum" sz="quarter" idx="10"/>
          </p:nvPr>
        </p:nvSpPr>
        <p:spPr/>
        <p:txBody>
          <a:bodyPr/>
          <a:lstStyle/>
          <a:p>
            <a:fld id="{D80B0C67-E071-C845-A4D5-D99A86C1A898}" type="slidenum">
              <a:rPr lang="en-US" smtClean="0"/>
              <a:t>20</a:t>
            </a:fld>
            <a:endParaRPr lang="en-US"/>
          </a:p>
        </p:txBody>
      </p:sp>
    </p:spTree>
    <p:extLst>
      <p:ext uri="{BB962C8B-B14F-4D97-AF65-F5344CB8AC3E}">
        <p14:creationId xmlns:p14="http://schemas.microsoft.com/office/powerpoint/2010/main" val="26507491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During year two, we hope to begin implementing</a:t>
            </a:r>
            <a:r>
              <a:rPr lang="en-US" baseline="0" dirty="0" smtClean="0"/>
              <a:t> a family presentation. This could be a presentation during back-to-school night with the opportunity to grow it out into a series of presentations if the need and interest are there. This presentation would cover mental illness myths and facts, how to recognize signs of anxiety in your child or their friends, and ways you can help your teen if you think they may have an anxiety disorder. The presentation would also include possible scenarios to consider, like students with anxiety that refuse to go to school </a:t>
            </a:r>
            <a:r>
              <a:rPr lang="mr-IN" baseline="0" dirty="0" smtClean="0"/>
              <a:t>–</a:t>
            </a:r>
            <a:r>
              <a:rPr lang="en-US" baseline="0" dirty="0" smtClean="0"/>
              <a:t> where do you draw the line? And other relevant scenarios.</a:t>
            </a:r>
          </a:p>
        </p:txBody>
      </p:sp>
      <p:sp>
        <p:nvSpPr>
          <p:cNvPr id="4" name="Slide Number Placeholder 3"/>
          <p:cNvSpPr>
            <a:spLocks noGrp="1"/>
          </p:cNvSpPr>
          <p:nvPr>
            <p:ph type="sldNum" sz="quarter" idx="10"/>
          </p:nvPr>
        </p:nvSpPr>
        <p:spPr/>
        <p:txBody>
          <a:bodyPr/>
          <a:lstStyle/>
          <a:p>
            <a:fld id="{D80B0C67-E071-C845-A4D5-D99A86C1A898}" type="slidenum">
              <a:rPr lang="en-US" smtClean="0"/>
              <a:t>21</a:t>
            </a:fld>
            <a:endParaRPr lang="en-US"/>
          </a:p>
        </p:txBody>
      </p:sp>
    </p:spTree>
    <p:extLst>
      <p:ext uri="{BB962C8B-B14F-4D97-AF65-F5344CB8AC3E}">
        <p14:creationId xmlns:p14="http://schemas.microsoft.com/office/powerpoint/2010/main" val="28722151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This is important because the beliefs</a:t>
            </a:r>
            <a:r>
              <a:rPr lang="en-US" sz="1200" b="0" kern="1200" baseline="0" dirty="0" smtClean="0">
                <a:solidFill>
                  <a:schemeClr val="tx1"/>
                </a:solidFill>
                <a:effectLst/>
                <a:latin typeface="+mn-lt"/>
                <a:ea typeface="+mn-ea"/>
                <a:cs typeface="+mn-cs"/>
              </a:rPr>
              <a:t> and attitudes that a parent holds are likely to be passed onto their child. If a parent participates in the stigma against people experiencing mental illness and tries to hide their child’s anxiety, the child themselves is likely to feel a stigma against themselves and seeking help. However, when parents learn and are aware of mental illness, they are significantly more likely to seek help and higher quality treatments for their children.</a:t>
            </a:r>
            <a:endParaRPr lang="en-US" sz="1200" b="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80B0C67-E071-C845-A4D5-D99A86C1A898}" type="slidenum">
              <a:rPr lang="en-US" smtClean="0"/>
              <a:t>22</a:t>
            </a:fld>
            <a:endParaRPr lang="en-US"/>
          </a:p>
        </p:txBody>
      </p:sp>
    </p:spTree>
    <p:extLst>
      <p:ext uri="{BB962C8B-B14F-4D97-AF65-F5344CB8AC3E}">
        <p14:creationId xmlns:p14="http://schemas.microsoft.com/office/powerpoint/2010/main" val="5018199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Once</a:t>
            </a:r>
            <a:r>
              <a:rPr lang="en-US" baseline="0" dirty="0" smtClean="0"/>
              <a:t> we set the stage for changing the stigma within the school, we can provide more focused support to our students. This would entail small groups for identified students (both through teachers and those we notice need that intervention) and by training peer counselors.</a:t>
            </a:r>
            <a:endParaRPr lang="en-US" dirty="0" smtClean="0"/>
          </a:p>
        </p:txBody>
      </p:sp>
      <p:sp>
        <p:nvSpPr>
          <p:cNvPr id="4" name="Slide Number Placeholder 3"/>
          <p:cNvSpPr>
            <a:spLocks noGrp="1"/>
          </p:cNvSpPr>
          <p:nvPr>
            <p:ph type="sldNum" sz="quarter" idx="10"/>
          </p:nvPr>
        </p:nvSpPr>
        <p:spPr/>
        <p:txBody>
          <a:bodyPr/>
          <a:lstStyle/>
          <a:p>
            <a:fld id="{D80B0C67-E071-C845-A4D5-D99A86C1A898}" type="slidenum">
              <a:rPr lang="en-US" smtClean="0"/>
              <a:t>23</a:t>
            </a:fld>
            <a:endParaRPr lang="en-US"/>
          </a:p>
        </p:txBody>
      </p:sp>
    </p:spTree>
    <p:extLst>
      <p:ext uri="{BB962C8B-B14F-4D97-AF65-F5344CB8AC3E}">
        <p14:creationId xmlns:p14="http://schemas.microsoft.com/office/powerpoint/2010/main" val="19599828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The small</a:t>
            </a:r>
            <a:r>
              <a:rPr lang="en-US" baseline="0" dirty="0" smtClean="0"/>
              <a:t> group we would implement is based on research done by Fisher, </a:t>
            </a:r>
            <a:r>
              <a:rPr lang="en-US" baseline="0" dirty="0" err="1" smtClean="0"/>
              <a:t>Masia</a:t>
            </a:r>
            <a:r>
              <a:rPr lang="en-US" baseline="0" dirty="0" smtClean="0"/>
              <a:t>-Warner, and Klein. The group would consist of 12 weekly sessions, two individual check-ins, four social events with peer assistants (volunteers, likely from interested peer counselors), and check-in meetings with parents and teachers. </a:t>
            </a:r>
          </a:p>
          <a:p>
            <a:endParaRPr lang="en-US" baseline="0" dirty="0" smtClean="0"/>
          </a:p>
          <a:p>
            <a:r>
              <a:rPr lang="en-US" dirty="0" smtClean="0"/>
              <a:t>(By this point,</a:t>
            </a:r>
            <a:r>
              <a:rPr lang="en-US" baseline="0" dirty="0" smtClean="0"/>
              <a:t> teachers will be well-versed in identifying and referring students with anxiety)</a:t>
            </a:r>
            <a:endParaRPr lang="en-US" dirty="0"/>
          </a:p>
        </p:txBody>
      </p:sp>
      <p:sp>
        <p:nvSpPr>
          <p:cNvPr id="4" name="Slide Number Placeholder 3"/>
          <p:cNvSpPr>
            <a:spLocks noGrp="1"/>
          </p:cNvSpPr>
          <p:nvPr>
            <p:ph type="sldNum" sz="quarter" idx="10"/>
          </p:nvPr>
        </p:nvSpPr>
        <p:spPr/>
        <p:txBody>
          <a:bodyPr/>
          <a:lstStyle/>
          <a:p>
            <a:fld id="{D80B0C67-E071-C845-A4D5-D99A86C1A898}" type="slidenum">
              <a:rPr lang="en-US" smtClean="0"/>
              <a:t>24</a:t>
            </a:fld>
            <a:endParaRPr lang="en-US"/>
          </a:p>
        </p:txBody>
      </p:sp>
    </p:spTree>
    <p:extLst>
      <p:ext uri="{BB962C8B-B14F-4D97-AF65-F5344CB8AC3E}">
        <p14:creationId xmlns:p14="http://schemas.microsoft.com/office/powerpoint/2010/main" val="38916732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SASS has been</a:t>
            </a:r>
            <a:r>
              <a:rPr lang="en-US" baseline="0" dirty="0" smtClean="0"/>
              <a:t> supported by research to decrease anxiety and cognitive behavioral therapy interventions in general are significantly more effective in reducing anxiety than no intervention at all. Finally, implementing a peer counseling program would be designed for checking in with group members following termination and working with students that have milder cases </a:t>
            </a:r>
            <a:r>
              <a:rPr lang="mr-IN" baseline="0" dirty="0" smtClean="0"/>
              <a:t>–</a:t>
            </a:r>
            <a:r>
              <a:rPr lang="en-US" baseline="0" dirty="0" smtClean="0"/>
              <a:t> those students who might be having </a:t>
            </a:r>
            <a:r>
              <a:rPr lang="en-US" i="1" baseline="0" dirty="0" smtClean="0"/>
              <a:t>feelings</a:t>
            </a:r>
            <a:r>
              <a:rPr lang="en-US" i="0" baseline="0" dirty="0" smtClean="0"/>
              <a:t> of anxiety and want someone to talk to. Since we have a caseload of 417 students per counselor, this would give us more time to check in with the students that are experiencing acute anxiety disorders or higher level problems. Peer counselors may be a more approachable way for seeking help for students and they would be under the supervision of the counseling department. They would be trained in ethics, confidentiality, and when to bring a case to a counselor.</a:t>
            </a:r>
            <a:endParaRPr lang="en-US" baseline="0" dirty="0" smtClean="0"/>
          </a:p>
          <a:p>
            <a:endParaRPr lang="en-US" baseline="0" dirty="0" smtClean="0"/>
          </a:p>
          <a:p>
            <a:endParaRPr lang="en-US" dirty="0" smtClean="0"/>
          </a:p>
          <a:p>
            <a:r>
              <a:rPr lang="en-US" dirty="0" smtClean="0"/>
              <a:t>https://</a:t>
            </a:r>
            <a:r>
              <a:rPr lang="en-US" dirty="0" err="1" smtClean="0"/>
              <a:t>www.anxiety.org</a:t>
            </a:r>
            <a:r>
              <a:rPr lang="en-US" dirty="0" smtClean="0"/>
              <a:t>/school-counselors-help-teens-overcome-social-anxiety </a:t>
            </a:r>
          </a:p>
          <a:p>
            <a:endParaRPr lang="en-US" dirty="0" smtClean="0"/>
          </a:p>
          <a:p>
            <a:r>
              <a:rPr lang="en-US" dirty="0" smtClean="0"/>
              <a:t>Peer counseling</a:t>
            </a:r>
            <a:r>
              <a:rPr lang="en-US" baseline="0" dirty="0" smtClean="0"/>
              <a:t> </a:t>
            </a:r>
            <a:r>
              <a:rPr lang="mr-IN" baseline="0" dirty="0" smtClean="0"/>
              <a:t>–</a:t>
            </a:r>
            <a:r>
              <a:rPr lang="en-US" baseline="0" dirty="0" smtClean="0"/>
              <a:t> support the normalizing pro-mental health culture. Students would most likely be working with milder cases, like non-clinical anxiety, allowing counselors more time to support the ___% of the student population that is suffering from acute mental distress</a:t>
            </a:r>
            <a:endParaRPr lang="en-US" dirty="0" smtClean="0"/>
          </a:p>
          <a:p>
            <a:r>
              <a:rPr lang="en-US" dirty="0" smtClean="0"/>
              <a:t>More approachable way of seeking help, and allows counselors</a:t>
            </a:r>
            <a:r>
              <a:rPr lang="en-US" baseline="0" dirty="0" smtClean="0"/>
              <a:t> more time to support </a:t>
            </a:r>
            <a:endParaRPr lang="en-US" dirty="0" smtClean="0"/>
          </a:p>
        </p:txBody>
      </p:sp>
      <p:sp>
        <p:nvSpPr>
          <p:cNvPr id="4" name="Slide Number Placeholder 3"/>
          <p:cNvSpPr>
            <a:spLocks noGrp="1"/>
          </p:cNvSpPr>
          <p:nvPr>
            <p:ph type="sldNum" sz="quarter" idx="10"/>
          </p:nvPr>
        </p:nvSpPr>
        <p:spPr/>
        <p:txBody>
          <a:bodyPr/>
          <a:lstStyle/>
          <a:p>
            <a:fld id="{D80B0C67-E071-C845-A4D5-D99A86C1A898}" type="slidenum">
              <a:rPr lang="en-US" smtClean="0"/>
              <a:t>25</a:t>
            </a:fld>
            <a:endParaRPr lang="en-US"/>
          </a:p>
        </p:txBody>
      </p:sp>
    </p:spTree>
    <p:extLst>
      <p:ext uri="{BB962C8B-B14F-4D97-AF65-F5344CB8AC3E}">
        <p14:creationId xmlns:p14="http://schemas.microsoft.com/office/powerpoint/2010/main" val="36136322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Finally, after all other programs</a:t>
            </a:r>
            <a:r>
              <a:rPr lang="en-US" baseline="0" dirty="0" smtClean="0"/>
              <a:t> have been put into place, we hope to create a mental health advocacy club for students who are passionate about getting rid of stigma. This would ensure that the efforts we take over the four years are maintained moving forward. The club would provide students advocacy opportunities, but the ultimate goal is to empower students to share and implement their own ideas and for the group to eventually be fully student-run.</a:t>
            </a:r>
            <a:endParaRPr lang="en-US" dirty="0" smtClean="0"/>
          </a:p>
        </p:txBody>
      </p:sp>
      <p:sp>
        <p:nvSpPr>
          <p:cNvPr id="4" name="Slide Number Placeholder 3"/>
          <p:cNvSpPr>
            <a:spLocks noGrp="1"/>
          </p:cNvSpPr>
          <p:nvPr>
            <p:ph type="sldNum" sz="quarter" idx="10"/>
          </p:nvPr>
        </p:nvSpPr>
        <p:spPr/>
        <p:txBody>
          <a:bodyPr/>
          <a:lstStyle/>
          <a:p>
            <a:fld id="{D80B0C67-E071-C845-A4D5-D99A86C1A898}" type="slidenum">
              <a:rPr lang="en-US" smtClean="0"/>
              <a:t>26</a:t>
            </a:fld>
            <a:endParaRPr lang="en-US"/>
          </a:p>
        </p:txBody>
      </p:sp>
    </p:spTree>
    <p:extLst>
      <p:ext uri="{BB962C8B-B14F-4D97-AF65-F5344CB8AC3E}">
        <p14:creationId xmlns:p14="http://schemas.microsoft.com/office/powerpoint/2010/main" val="30250676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In terms of accountability, we would determine success through yearly school</a:t>
            </a:r>
            <a:r>
              <a:rPr lang="en-US" baseline="0" dirty="0" smtClean="0"/>
              <a:t> community climate surveys that assess both knowledge and school culture. We would also use data about number of counseling visits and referrals to determine whether stigma is still there, as well as the grades and personal responses of students receiving direct services.</a:t>
            </a:r>
            <a:endParaRPr lang="en-US" dirty="0" smtClean="0"/>
          </a:p>
        </p:txBody>
      </p:sp>
      <p:sp>
        <p:nvSpPr>
          <p:cNvPr id="4" name="Slide Number Placeholder 3"/>
          <p:cNvSpPr>
            <a:spLocks noGrp="1"/>
          </p:cNvSpPr>
          <p:nvPr>
            <p:ph type="sldNum" sz="quarter" idx="10"/>
          </p:nvPr>
        </p:nvSpPr>
        <p:spPr/>
        <p:txBody>
          <a:bodyPr/>
          <a:lstStyle/>
          <a:p>
            <a:fld id="{D80B0C67-E071-C845-A4D5-D99A86C1A898}" type="slidenum">
              <a:rPr lang="en-US" smtClean="0"/>
              <a:t>27</a:t>
            </a:fld>
            <a:endParaRPr lang="en-US"/>
          </a:p>
        </p:txBody>
      </p:sp>
    </p:spTree>
    <p:extLst>
      <p:ext uri="{BB962C8B-B14F-4D97-AF65-F5344CB8AC3E}">
        <p14:creationId xmlns:p14="http://schemas.microsoft.com/office/powerpoint/2010/main" val="18110989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In conclusion, anxiety disorders have been increasing</a:t>
            </a:r>
            <a:r>
              <a:rPr lang="en-US" baseline="0" dirty="0" smtClean="0"/>
              <a:t> over time and the ambiguity of the term ‘anxiety’ has made those experiencing anxiety disorders into an invisible population. This program would attack stigma and encourage coping skills in several community populations and ultimately encourage student empowerment and self-advocacy.</a:t>
            </a:r>
            <a:endParaRPr lang="en-US" dirty="0"/>
          </a:p>
        </p:txBody>
      </p:sp>
      <p:sp>
        <p:nvSpPr>
          <p:cNvPr id="4" name="Slide Number Placeholder 3"/>
          <p:cNvSpPr>
            <a:spLocks noGrp="1"/>
          </p:cNvSpPr>
          <p:nvPr>
            <p:ph type="sldNum" sz="quarter" idx="10"/>
          </p:nvPr>
        </p:nvSpPr>
        <p:spPr/>
        <p:txBody>
          <a:bodyPr/>
          <a:lstStyle/>
          <a:p>
            <a:fld id="{D80B0C67-E071-C845-A4D5-D99A86C1A898}" type="slidenum">
              <a:rPr lang="en-US" smtClean="0"/>
              <a:t>28</a:t>
            </a:fld>
            <a:endParaRPr lang="en-US"/>
          </a:p>
        </p:txBody>
      </p:sp>
    </p:spTree>
    <p:extLst>
      <p:ext uri="{BB962C8B-B14F-4D97-AF65-F5344CB8AC3E}">
        <p14:creationId xmlns:p14="http://schemas.microsoft.com/office/powerpoint/2010/main" val="22933981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0B0C67-E071-C845-A4D5-D99A86C1A898}" type="slidenum">
              <a:rPr lang="en-US" smtClean="0"/>
              <a:t>29</a:t>
            </a:fld>
            <a:endParaRPr lang="en-US"/>
          </a:p>
        </p:txBody>
      </p:sp>
    </p:spTree>
    <p:extLst>
      <p:ext uri="{BB962C8B-B14F-4D97-AF65-F5344CB8AC3E}">
        <p14:creationId xmlns:p14="http://schemas.microsoft.com/office/powerpoint/2010/main" val="3514326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0B0C67-E071-C845-A4D5-D99A86C1A898}" type="slidenum">
              <a:rPr lang="en-US" smtClean="0"/>
              <a:t>3</a:t>
            </a:fld>
            <a:endParaRPr lang="en-US"/>
          </a:p>
        </p:txBody>
      </p:sp>
    </p:spTree>
    <p:extLst>
      <p:ext uri="{BB962C8B-B14F-4D97-AF65-F5344CB8AC3E}">
        <p14:creationId xmlns:p14="http://schemas.microsoft.com/office/powerpoint/2010/main" val="4600216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80B0C67-E071-C845-A4D5-D99A86C1A898}" type="slidenum">
              <a:rPr lang="en-US" smtClean="0"/>
              <a:t>30</a:t>
            </a:fld>
            <a:endParaRPr lang="en-US"/>
          </a:p>
        </p:txBody>
      </p:sp>
    </p:spTree>
    <p:extLst>
      <p:ext uri="{BB962C8B-B14F-4D97-AF65-F5344CB8AC3E}">
        <p14:creationId xmlns:p14="http://schemas.microsoft.com/office/powerpoint/2010/main" val="4473311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80B0C67-E071-C845-A4D5-D99A86C1A898}" type="slidenum">
              <a:rPr lang="en-US" smtClean="0"/>
              <a:t>31</a:t>
            </a:fld>
            <a:endParaRPr lang="en-US"/>
          </a:p>
        </p:txBody>
      </p:sp>
    </p:spTree>
    <p:extLst>
      <p:ext uri="{BB962C8B-B14F-4D97-AF65-F5344CB8AC3E}">
        <p14:creationId xmlns:p14="http://schemas.microsoft.com/office/powerpoint/2010/main" val="447331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Eleanor</a:t>
            </a:r>
            <a:r>
              <a:rPr lang="en-US" baseline="0" dirty="0" smtClean="0"/>
              <a:t> Roosevelt High School is a very unique school. Our 91.47% graduation rate surpasses that of the county average (81.44%). We have an 87% minority population, which is greater than the county’s 60% average. Less than half of our students are on free and reduced lunch although the county has an average of 63.8% of students in this program. Finally, we are well known for our rigorous Science and Tech program, which hosts a third of our students. Regardless of this, 58% of our students are taking AP classes and of that 58%, 62% went on to earn a passing score on the AP exam last year.</a:t>
            </a:r>
            <a:endParaRPr lang="en-US" dirty="0" smtClean="0"/>
          </a:p>
          <a:p>
            <a:endParaRPr lang="en-US" dirty="0" smtClean="0"/>
          </a:p>
          <a:p>
            <a:r>
              <a:rPr lang="en-US" dirty="0" smtClean="0"/>
              <a:t>http://</a:t>
            </a:r>
            <a:r>
              <a:rPr lang="en-US" dirty="0" err="1" smtClean="0"/>
              <a:t>www.pgcps.org</a:t>
            </a:r>
            <a:r>
              <a:rPr lang="en-US" dirty="0" smtClean="0"/>
              <a:t>/schools/</a:t>
            </a:r>
            <a:r>
              <a:rPr lang="en-US" dirty="0" err="1" smtClean="0"/>
              <a:t>school_details.aspx?id</a:t>
            </a:r>
            <a:r>
              <a:rPr lang="en-US" dirty="0" smtClean="0"/>
              <a:t>=160244&amp;Submit=GO</a:t>
            </a:r>
          </a:p>
          <a:p>
            <a:r>
              <a:rPr lang="en-US" dirty="0" smtClean="0"/>
              <a:t>		</a:t>
            </a:r>
            <a:r>
              <a:rPr lang="en-US" baseline="0" dirty="0" smtClean="0"/>
              <a:t>     </a:t>
            </a:r>
            <a:r>
              <a:rPr lang="en-US" dirty="0" smtClean="0"/>
              <a:t>ERHS </a:t>
            </a:r>
            <a:r>
              <a:rPr lang="en-US" baseline="0" dirty="0" smtClean="0"/>
              <a:t>   (County)</a:t>
            </a:r>
            <a:endParaRPr lang="en-US" dirty="0" smtClean="0"/>
          </a:p>
          <a:p>
            <a:r>
              <a:rPr lang="en-US" dirty="0" smtClean="0"/>
              <a:t>Graduation rate: 91.47% (81.44%)</a:t>
            </a:r>
          </a:p>
          <a:p>
            <a:r>
              <a:rPr lang="en-US" dirty="0" smtClean="0"/>
              <a:t>87% minority (60%)</a:t>
            </a:r>
          </a:p>
          <a:p>
            <a:r>
              <a:rPr lang="en-US" dirty="0" smtClean="0"/>
              <a:t>42% Free and Reduced Lunch (63.8%)</a:t>
            </a:r>
          </a:p>
          <a:p>
            <a:r>
              <a:rPr lang="en-US" dirty="0" smtClean="0"/>
              <a:t>34% in S&amp;T </a:t>
            </a:r>
            <a:r>
              <a:rPr lang="mr-IN" dirty="0" smtClean="0"/>
              <a:t>–</a:t>
            </a:r>
            <a:r>
              <a:rPr lang="en-US" dirty="0" smtClean="0"/>
              <a:t> 750 students</a:t>
            </a:r>
            <a:endParaRPr lang="en-US" dirty="0" smtClean="0">
              <a:solidFill>
                <a:schemeClr val="accent6"/>
              </a:solidFill>
            </a:endParaRPr>
          </a:p>
          <a:p>
            <a:r>
              <a:rPr lang="en-US" dirty="0" smtClean="0"/>
              <a:t>58% taking AP courses</a:t>
            </a:r>
          </a:p>
          <a:p>
            <a:r>
              <a:rPr lang="en-US" dirty="0" smtClean="0"/>
              <a:t>61.9% AP exams with 3-5</a:t>
            </a:r>
          </a:p>
          <a:p>
            <a:endParaRPr lang="en-US" dirty="0"/>
          </a:p>
        </p:txBody>
      </p:sp>
      <p:sp>
        <p:nvSpPr>
          <p:cNvPr id="4" name="Slide Number Placeholder 3"/>
          <p:cNvSpPr>
            <a:spLocks noGrp="1"/>
          </p:cNvSpPr>
          <p:nvPr>
            <p:ph type="sldNum" sz="quarter" idx="10"/>
          </p:nvPr>
        </p:nvSpPr>
        <p:spPr/>
        <p:txBody>
          <a:bodyPr/>
          <a:lstStyle/>
          <a:p>
            <a:fld id="{D80B0C67-E071-C845-A4D5-D99A86C1A898}" type="slidenum">
              <a:rPr lang="en-US" smtClean="0"/>
              <a:t>4</a:t>
            </a:fld>
            <a:endParaRPr lang="en-US"/>
          </a:p>
        </p:txBody>
      </p:sp>
    </p:spTree>
    <p:extLst>
      <p:ext uri="{BB962C8B-B14F-4D97-AF65-F5344CB8AC3E}">
        <p14:creationId xmlns:p14="http://schemas.microsoft.com/office/powerpoint/2010/main" val="250746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Given these unique and</a:t>
            </a:r>
            <a:r>
              <a:rPr lang="en-US" baseline="0" dirty="0" smtClean="0"/>
              <a:t> impressive standings, we must ask ourselves: what are the biggest obstacles that our students face?</a:t>
            </a:r>
            <a:endParaRPr lang="en-US" dirty="0"/>
          </a:p>
        </p:txBody>
      </p:sp>
      <p:sp>
        <p:nvSpPr>
          <p:cNvPr id="4" name="Slide Number Placeholder 3"/>
          <p:cNvSpPr>
            <a:spLocks noGrp="1"/>
          </p:cNvSpPr>
          <p:nvPr>
            <p:ph type="sldNum" sz="quarter" idx="10"/>
          </p:nvPr>
        </p:nvSpPr>
        <p:spPr/>
        <p:txBody>
          <a:bodyPr/>
          <a:lstStyle/>
          <a:p>
            <a:fld id="{D80B0C67-E071-C845-A4D5-D99A86C1A898}" type="slidenum">
              <a:rPr lang="en-US" smtClean="0"/>
              <a:t>5</a:t>
            </a:fld>
            <a:endParaRPr lang="en-US"/>
          </a:p>
        </p:txBody>
      </p:sp>
    </p:spTree>
    <p:extLst>
      <p:ext uri="{BB962C8B-B14F-4D97-AF65-F5344CB8AC3E}">
        <p14:creationId xmlns:p14="http://schemas.microsoft.com/office/powerpoint/2010/main" val="4259711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“I surveyed several</a:t>
            </a:r>
            <a:r>
              <a:rPr lang="en-US" baseline="0" dirty="0" smtClean="0"/>
              <a:t> members of the Eleanor Roosevelt community about what the biggest problems they think our students are facing. These answers all had one common thread”</a:t>
            </a:r>
            <a:endParaRPr lang="en-US" dirty="0"/>
          </a:p>
        </p:txBody>
      </p:sp>
      <p:sp>
        <p:nvSpPr>
          <p:cNvPr id="4" name="Slide Number Placeholder 3"/>
          <p:cNvSpPr>
            <a:spLocks noGrp="1"/>
          </p:cNvSpPr>
          <p:nvPr>
            <p:ph type="sldNum" sz="quarter" idx="10"/>
          </p:nvPr>
        </p:nvSpPr>
        <p:spPr/>
        <p:txBody>
          <a:bodyPr/>
          <a:lstStyle/>
          <a:p>
            <a:fld id="{D80B0C67-E071-C845-A4D5-D99A86C1A898}" type="slidenum">
              <a:rPr lang="en-US" smtClean="0"/>
              <a:t>6</a:t>
            </a:fld>
            <a:endParaRPr lang="en-US"/>
          </a:p>
        </p:txBody>
      </p:sp>
    </p:spTree>
    <p:extLst>
      <p:ext uri="{BB962C8B-B14F-4D97-AF65-F5344CB8AC3E}">
        <p14:creationId xmlns:p14="http://schemas.microsoft.com/office/powerpoint/2010/main" val="1331926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I want to be clear about what I mean by ‘anxiety’. Anxiety can be experienced</a:t>
            </a:r>
            <a:r>
              <a:rPr lang="en-US" baseline="0" dirty="0" smtClean="0"/>
              <a:t> both clinically and non-clinically, which makes it simultaneously common and unique. We can use the word ‘anxiety’ to describe feeling butterflies in your stomach before giving a presentation in school, but that same word can be used to describe a student who is throwing up or experiencing a panic attack when faced with the same challenge. While anxiety affects all of our students, I want to focus on advocating for students experiencing anxiety disorders. Since we use the same word to describe worry that everybody feels from time to time, students with anxiety disorders can be considered an invisible population whose needs are not being addressed. As a result, they tend to be written off as being unstable or unable to handle the workload, giving the excuse that they don’t need help, they just need to calm down. </a:t>
            </a:r>
          </a:p>
          <a:p>
            <a:endParaRPr lang="en-US" baseline="0" dirty="0" smtClean="0"/>
          </a:p>
        </p:txBody>
      </p:sp>
      <p:sp>
        <p:nvSpPr>
          <p:cNvPr id="4" name="Slide Number Placeholder 3"/>
          <p:cNvSpPr>
            <a:spLocks noGrp="1"/>
          </p:cNvSpPr>
          <p:nvPr>
            <p:ph type="sldNum" sz="quarter" idx="10"/>
          </p:nvPr>
        </p:nvSpPr>
        <p:spPr/>
        <p:txBody>
          <a:bodyPr/>
          <a:lstStyle/>
          <a:p>
            <a:fld id="{D80B0C67-E071-C845-A4D5-D99A86C1A898}" type="slidenum">
              <a:rPr lang="en-US" smtClean="0"/>
              <a:t>7</a:t>
            </a:fld>
            <a:endParaRPr lang="en-US"/>
          </a:p>
        </p:txBody>
      </p:sp>
    </p:spTree>
    <p:extLst>
      <p:ext uri="{BB962C8B-B14F-4D97-AF65-F5344CB8AC3E}">
        <p14:creationId xmlns:p14="http://schemas.microsoft.com/office/powerpoint/2010/main" val="1138980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baseline="0" dirty="0" smtClean="0"/>
              <a:t>To highlight this population, anxiety affects about 31.9% of students/adolescents age 13-18. This data is from 2004 and is even higher now because anxiety has been on the rise since 2012, which many people link with the prevalence of smartphones. Anxiety has been on the rise for at least the past 5 years. The National Health Service reported last year that they saw a 42% increase over the past 5 years for adolescents being admitted into hospitals for anxiety related disorders. Similarly, the NSPCC’s </a:t>
            </a:r>
            <a:r>
              <a:rPr lang="en-US" baseline="0" dirty="0" err="1" smtClean="0"/>
              <a:t>Childline</a:t>
            </a:r>
            <a:r>
              <a:rPr lang="en-US" baseline="0" dirty="0" smtClean="0"/>
              <a:t> service saw a 35% increase in adolescent help-seeking calls related to anxiety last year alone. Finally, with a 32% lifetime prevalence for anxiety in adolescents, up to a third of our students will experience an anxiety disorder at some point in their life.</a:t>
            </a:r>
          </a:p>
        </p:txBody>
      </p:sp>
      <p:sp>
        <p:nvSpPr>
          <p:cNvPr id="4" name="Slide Number Placeholder 3"/>
          <p:cNvSpPr>
            <a:spLocks noGrp="1"/>
          </p:cNvSpPr>
          <p:nvPr>
            <p:ph type="sldNum" sz="quarter" idx="10"/>
          </p:nvPr>
        </p:nvSpPr>
        <p:spPr/>
        <p:txBody>
          <a:bodyPr/>
          <a:lstStyle/>
          <a:p>
            <a:fld id="{D80B0C67-E071-C845-A4D5-D99A86C1A898}" type="slidenum">
              <a:rPr lang="en-US" smtClean="0"/>
              <a:t>8</a:t>
            </a:fld>
            <a:endParaRPr lang="en-US"/>
          </a:p>
        </p:txBody>
      </p:sp>
    </p:spTree>
    <p:extLst>
      <p:ext uri="{BB962C8B-B14F-4D97-AF65-F5344CB8AC3E}">
        <p14:creationId xmlns:p14="http://schemas.microsoft.com/office/powerpoint/2010/main" val="2295895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This is a graph illustrating the</a:t>
            </a:r>
            <a:r>
              <a:rPr lang="en-US" baseline="0" dirty="0" smtClean="0"/>
              <a:t> prevalence of anxiety discussed on the last slide. While the graph itself is from 2004, the page it was posted on has been updated within the past year, indicating that this data is still accurate</a:t>
            </a:r>
            <a:endParaRPr lang="en-US" dirty="0"/>
          </a:p>
        </p:txBody>
      </p:sp>
      <p:sp>
        <p:nvSpPr>
          <p:cNvPr id="4" name="Slide Number Placeholder 3"/>
          <p:cNvSpPr>
            <a:spLocks noGrp="1"/>
          </p:cNvSpPr>
          <p:nvPr>
            <p:ph type="sldNum" sz="quarter" idx="10"/>
          </p:nvPr>
        </p:nvSpPr>
        <p:spPr/>
        <p:txBody>
          <a:bodyPr/>
          <a:lstStyle/>
          <a:p>
            <a:fld id="{D80B0C67-E071-C845-A4D5-D99A86C1A898}" type="slidenum">
              <a:rPr lang="en-US" smtClean="0"/>
              <a:t>9</a:t>
            </a:fld>
            <a:endParaRPr lang="en-US"/>
          </a:p>
        </p:txBody>
      </p:sp>
    </p:spTree>
    <p:extLst>
      <p:ext uri="{BB962C8B-B14F-4D97-AF65-F5344CB8AC3E}">
        <p14:creationId xmlns:p14="http://schemas.microsoft.com/office/powerpoint/2010/main" val="2709243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6"/>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70D10D-935E-D34B-988E-A67A91785263}" type="datetimeFigureOut">
              <a:rPr lang="en-US" smtClean="0"/>
              <a:t>4/22/19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E2DC7-2326-6C4C-BEC6-F45243B11DF2}" type="slidenum">
              <a:rPr lang="en-US" smtClean="0"/>
              <a:t>‹#›</a:t>
            </a:fld>
            <a:endParaRPr lang="en-US"/>
          </a:p>
        </p:txBody>
      </p:sp>
    </p:spTree>
    <p:extLst>
      <p:ext uri="{BB962C8B-B14F-4D97-AF65-F5344CB8AC3E}">
        <p14:creationId xmlns:p14="http://schemas.microsoft.com/office/powerpoint/2010/main" val="937029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70D10D-935E-D34B-988E-A67A91785263}" type="datetimeFigureOut">
              <a:rPr lang="en-US" smtClean="0"/>
              <a:t>4/22/19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E2DC7-2326-6C4C-BEC6-F45243B11DF2}" type="slidenum">
              <a:rPr lang="en-US" smtClean="0"/>
              <a:t>‹#›</a:t>
            </a:fld>
            <a:endParaRPr lang="en-US"/>
          </a:p>
        </p:txBody>
      </p:sp>
    </p:spTree>
    <p:extLst>
      <p:ext uri="{BB962C8B-B14F-4D97-AF65-F5344CB8AC3E}">
        <p14:creationId xmlns:p14="http://schemas.microsoft.com/office/powerpoint/2010/main" val="3291584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70D10D-935E-D34B-988E-A67A91785263}" type="datetimeFigureOut">
              <a:rPr lang="en-US" smtClean="0"/>
              <a:t>4/22/19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E2DC7-2326-6C4C-BEC6-F45243B11DF2}" type="slidenum">
              <a:rPr lang="en-US" smtClean="0"/>
              <a:t>‹#›</a:t>
            </a:fld>
            <a:endParaRPr lang="en-US"/>
          </a:p>
        </p:txBody>
      </p:sp>
    </p:spTree>
    <p:extLst>
      <p:ext uri="{BB962C8B-B14F-4D97-AF65-F5344CB8AC3E}">
        <p14:creationId xmlns:p14="http://schemas.microsoft.com/office/powerpoint/2010/main" val="2866078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0F80FF">
            <a:alpha val="67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70D10D-935E-D34B-988E-A67A91785263}" type="datetimeFigureOut">
              <a:rPr lang="en-US" smtClean="0"/>
              <a:t>4/22/19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E2DC7-2326-6C4C-BEC6-F45243B11DF2}" type="slidenum">
              <a:rPr lang="en-US" smtClean="0"/>
              <a:t>‹#›</a:t>
            </a:fld>
            <a:endParaRPr lang="en-US"/>
          </a:p>
        </p:txBody>
      </p:sp>
    </p:spTree>
    <p:extLst>
      <p:ext uri="{BB962C8B-B14F-4D97-AF65-F5344CB8AC3E}">
        <p14:creationId xmlns:p14="http://schemas.microsoft.com/office/powerpoint/2010/main" val="2339245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70D10D-935E-D34B-988E-A67A91785263}" type="datetimeFigureOut">
              <a:rPr lang="en-US" smtClean="0"/>
              <a:t>4/22/19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E2DC7-2326-6C4C-BEC6-F45243B11DF2}" type="slidenum">
              <a:rPr lang="en-US" smtClean="0"/>
              <a:t>‹#›</a:t>
            </a:fld>
            <a:endParaRPr lang="en-US"/>
          </a:p>
        </p:txBody>
      </p:sp>
    </p:spTree>
    <p:extLst>
      <p:ext uri="{BB962C8B-B14F-4D97-AF65-F5344CB8AC3E}">
        <p14:creationId xmlns:p14="http://schemas.microsoft.com/office/powerpoint/2010/main" val="1909013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70D10D-935E-D34B-988E-A67A91785263}" type="datetimeFigureOut">
              <a:rPr lang="en-US" smtClean="0"/>
              <a:t>4/22/19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4E2DC7-2326-6C4C-BEC6-F45243B11DF2}" type="slidenum">
              <a:rPr lang="en-US" smtClean="0"/>
              <a:t>‹#›</a:t>
            </a:fld>
            <a:endParaRPr lang="en-US"/>
          </a:p>
        </p:txBody>
      </p:sp>
    </p:spTree>
    <p:extLst>
      <p:ext uri="{BB962C8B-B14F-4D97-AF65-F5344CB8AC3E}">
        <p14:creationId xmlns:p14="http://schemas.microsoft.com/office/powerpoint/2010/main" val="3870008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70D10D-935E-D34B-988E-A67A91785263}" type="datetimeFigureOut">
              <a:rPr lang="en-US" smtClean="0"/>
              <a:t>4/22/19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4E2DC7-2326-6C4C-BEC6-F45243B11DF2}" type="slidenum">
              <a:rPr lang="en-US" smtClean="0"/>
              <a:t>‹#›</a:t>
            </a:fld>
            <a:endParaRPr lang="en-US"/>
          </a:p>
        </p:txBody>
      </p:sp>
    </p:spTree>
    <p:extLst>
      <p:ext uri="{BB962C8B-B14F-4D97-AF65-F5344CB8AC3E}">
        <p14:creationId xmlns:p14="http://schemas.microsoft.com/office/powerpoint/2010/main" val="812804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70D10D-935E-D34B-988E-A67A91785263}" type="datetimeFigureOut">
              <a:rPr lang="en-US" smtClean="0"/>
              <a:t>4/22/19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4E2DC7-2326-6C4C-BEC6-F45243B11DF2}" type="slidenum">
              <a:rPr lang="en-US" smtClean="0"/>
              <a:t>‹#›</a:t>
            </a:fld>
            <a:endParaRPr lang="en-US"/>
          </a:p>
        </p:txBody>
      </p:sp>
    </p:spTree>
    <p:extLst>
      <p:ext uri="{BB962C8B-B14F-4D97-AF65-F5344CB8AC3E}">
        <p14:creationId xmlns:p14="http://schemas.microsoft.com/office/powerpoint/2010/main" val="3706352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70D10D-935E-D34B-988E-A67A91785263}" type="datetimeFigureOut">
              <a:rPr lang="en-US" smtClean="0"/>
              <a:t>4/22/19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4E2DC7-2326-6C4C-BEC6-F45243B11DF2}" type="slidenum">
              <a:rPr lang="en-US" smtClean="0"/>
              <a:t>‹#›</a:t>
            </a:fld>
            <a:endParaRPr lang="en-US"/>
          </a:p>
        </p:txBody>
      </p:sp>
    </p:spTree>
    <p:extLst>
      <p:ext uri="{BB962C8B-B14F-4D97-AF65-F5344CB8AC3E}">
        <p14:creationId xmlns:p14="http://schemas.microsoft.com/office/powerpoint/2010/main" val="3059089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70D10D-935E-D34B-988E-A67A91785263}" type="datetimeFigureOut">
              <a:rPr lang="en-US" smtClean="0"/>
              <a:t>4/22/19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4E2DC7-2326-6C4C-BEC6-F45243B11DF2}" type="slidenum">
              <a:rPr lang="en-US" smtClean="0"/>
              <a:t>‹#›</a:t>
            </a:fld>
            <a:endParaRPr lang="en-US"/>
          </a:p>
        </p:txBody>
      </p:sp>
    </p:spTree>
    <p:extLst>
      <p:ext uri="{BB962C8B-B14F-4D97-AF65-F5344CB8AC3E}">
        <p14:creationId xmlns:p14="http://schemas.microsoft.com/office/powerpoint/2010/main" val="3220817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6"/>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70D10D-935E-D34B-988E-A67A91785263}" type="datetimeFigureOut">
              <a:rPr lang="en-US" smtClean="0"/>
              <a:t>4/22/19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4E2DC7-2326-6C4C-BEC6-F45243B11DF2}" type="slidenum">
              <a:rPr lang="en-US" smtClean="0"/>
              <a:t>‹#›</a:t>
            </a:fld>
            <a:endParaRPr lang="en-US"/>
          </a:p>
        </p:txBody>
      </p:sp>
    </p:spTree>
    <p:extLst>
      <p:ext uri="{BB962C8B-B14F-4D97-AF65-F5344CB8AC3E}">
        <p14:creationId xmlns:p14="http://schemas.microsoft.com/office/powerpoint/2010/main" val="42351167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F80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6"/>
          </a:xfrm>
          <a:prstGeom prst="rect">
            <a:avLst/>
          </a:prstGeom>
        </p:spPr>
        <p:txBody>
          <a:bodyPr vert="horz" lIns="91440" tIns="45720" rIns="91440" bIns="45720" rtlCol="0" anchor="ctr"/>
          <a:lstStyle>
            <a:lvl1pPr algn="l">
              <a:defRPr sz="1200">
                <a:solidFill>
                  <a:schemeClr val="tx1">
                    <a:tint val="75000"/>
                  </a:schemeClr>
                </a:solidFill>
              </a:defRPr>
            </a:lvl1pPr>
          </a:lstStyle>
          <a:p>
            <a:fld id="{7B70D10D-935E-D34B-988E-A67A91785263}" type="datetimeFigureOut">
              <a:rPr lang="en-US" smtClean="0"/>
              <a:t>4/22/19</a:t>
            </a:fld>
            <a:endParaRPr lang="en-US"/>
          </a:p>
        </p:txBody>
      </p:sp>
      <p:sp>
        <p:nvSpPr>
          <p:cNvPr id="5" name="Footer Placeholder 4"/>
          <p:cNvSpPr>
            <a:spLocks noGrp="1"/>
          </p:cNvSpPr>
          <p:nvPr>
            <p:ph type="ftr" sz="quarter" idx="3"/>
          </p:nvPr>
        </p:nvSpPr>
        <p:spPr>
          <a:xfrm>
            <a:off x="3124200" y="6356351"/>
            <a:ext cx="2895600" cy="365126"/>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6"/>
          </a:xfrm>
          <a:prstGeom prst="rect">
            <a:avLst/>
          </a:prstGeom>
        </p:spPr>
        <p:txBody>
          <a:bodyPr vert="horz" lIns="91440" tIns="45720" rIns="91440" bIns="45720" rtlCol="0" anchor="ctr"/>
          <a:lstStyle>
            <a:lvl1pPr algn="r">
              <a:defRPr sz="1200">
                <a:solidFill>
                  <a:schemeClr val="tx1">
                    <a:tint val="75000"/>
                  </a:schemeClr>
                </a:solidFill>
              </a:defRPr>
            </a:lvl1pPr>
          </a:lstStyle>
          <a:p>
            <a:fld id="{994E2DC7-2326-6C4C-BEC6-F45243B11DF2}" type="slidenum">
              <a:rPr lang="en-US" smtClean="0"/>
              <a:t>‹#›</a:t>
            </a:fld>
            <a:endParaRPr lang="en-US"/>
          </a:p>
        </p:txBody>
      </p:sp>
    </p:spTree>
    <p:extLst>
      <p:ext uri="{BB962C8B-B14F-4D97-AF65-F5344CB8AC3E}">
        <p14:creationId xmlns:p14="http://schemas.microsoft.com/office/powerpoint/2010/main" val="3133654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4" Type="http://schemas.openxmlformats.org/officeDocument/2006/relationships/image" Target="../media/image18.png"/><Relationship Id="rId5" Type="http://schemas.openxmlformats.org/officeDocument/2006/relationships/image" Target="../media/image19.png"/><Relationship Id="rId6" Type="http://schemas.openxmlformats.org/officeDocument/2006/relationships/image" Target="../media/image20.png"/><Relationship Id="rId7" Type="http://schemas.openxmlformats.org/officeDocument/2006/relationships/image" Target="../media/image21.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image" Target="../media/image23.png"/><Relationship Id="rId9" Type="http://schemas.openxmlformats.org/officeDocument/2006/relationships/image" Target="../media/image24.png"/><Relationship Id="rId10" Type="http://schemas.openxmlformats.org/officeDocument/2006/relationships/image" Target="../media/image25.png"/><Relationship Id="rId11" Type="http://schemas.openxmlformats.org/officeDocument/2006/relationships/image" Target="../media/image26.pn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2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dairheathresearchteam.mcgill.ca/documents/Anxiety_and_Depression_in_the_Classroom_High_School.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29.png"/></Relationships>
</file>

<file path=ppt/slides/_rels/slide23.xml.rels><?xml version="1.0" encoding="UTF-8" standalone="yes"?>
<Relationships xmlns="http://schemas.openxmlformats.org/package/2006/relationships"><Relationship Id="rId3" Type="http://schemas.openxmlformats.org/officeDocument/2006/relationships/image" Target="../media/image30.png"/><Relationship Id="rId4" Type="http://schemas.openxmlformats.org/officeDocument/2006/relationships/image" Target="../media/image31.png"/><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image" Target="../media/image32.png"/><Relationship Id="rId4" Type="http://schemas.microsoft.com/office/2007/relationships/hdphoto" Target="../media/hdphoto1.wdp"/><Relationship Id="rId5" Type="http://schemas.openxmlformats.org/officeDocument/2006/relationships/hyperlink" Target="NAMI%20Advocacy%20Suggestions" TargetMode="External"/><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3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3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image" Target="../media/image3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30.xml.rels><?xml version="1.0" encoding="UTF-8" standalone="yes"?>
<Relationships xmlns="http://schemas.openxmlformats.org/package/2006/relationships"><Relationship Id="rId3" Type="http://schemas.openxmlformats.org/officeDocument/2006/relationships/hyperlink" Target="https://en.oxforddictionaries.com/definition/anxiety" TargetMode="External"/><Relationship Id="rId4" Type="http://schemas.openxmlformats.org/officeDocument/2006/relationships/hyperlink" Target="https://www.nimh.nih.gov/health/statistics/any-anxiety-disorder.shtml" TargetMode="External"/><Relationship Id="rId5" Type="http://schemas.openxmlformats.org/officeDocument/2006/relationships/hyperlink" Target="https://www.nami.org/Get-Involved/What-Can-I-Do-/Become-a-Leader-in-the-Mental-Health-Movement" TargetMode="External"/><Relationship Id="rId6" Type="http://schemas.openxmlformats.org/officeDocument/2006/relationships/hyperlink" Target="http://dairheathresearchteam.mcgill.ca/documents/Anxiety_and_Depression_in_the_Classroom_High_School.pdf" TargetMode="External"/><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hyperlink" Target="http://www.pgcps.org/schools/school_details.aspx?id=160244&amp;Submit=GO" TargetMode="External"/><Relationship Id="rId4" Type="http://schemas.openxmlformats.org/officeDocument/2006/relationships/hyperlink" Target="https://www.telegraph.co.uk/health-fitness/mind/mental-health-crisis-among-children-selfie-culture-sees-cases/" TargetMode="External"/><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image" Target="../media/image13.png"/><Relationship Id="rId6"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alphaModFix amt="32000"/>
          </a:blip>
          <a:stretch>
            <a:fillRect/>
          </a:stretch>
        </p:blipFill>
        <p:spPr>
          <a:xfrm>
            <a:off x="4488106" y="2968984"/>
            <a:ext cx="4655895" cy="3885308"/>
          </a:xfrm>
          <a:prstGeom prst="rect">
            <a:avLst/>
          </a:prstGeom>
        </p:spPr>
      </p:pic>
      <p:sp>
        <p:nvSpPr>
          <p:cNvPr id="2" name="Title 1"/>
          <p:cNvSpPr>
            <a:spLocks noGrp="1"/>
          </p:cNvSpPr>
          <p:nvPr>
            <p:ph type="ctrTitle"/>
          </p:nvPr>
        </p:nvSpPr>
        <p:spPr/>
        <p:txBody>
          <a:bodyPr/>
          <a:lstStyle/>
          <a:p>
            <a:r>
              <a:rPr lang="en-US" b="1" dirty="0" smtClean="0">
                <a:ln w="28575" cmpd="sng">
                  <a:solidFill>
                    <a:schemeClr val="tx2"/>
                  </a:solidFill>
                </a:ln>
                <a:solidFill>
                  <a:schemeClr val="bg1"/>
                </a:solidFill>
              </a:rPr>
              <a:t>Eleanor Roosevelt High School: Advocating for Mental Health</a:t>
            </a:r>
            <a:endParaRPr lang="en-US" b="1" dirty="0">
              <a:ln w="28575" cmpd="sng">
                <a:solidFill>
                  <a:schemeClr val="tx2"/>
                </a:solidFill>
              </a:ln>
              <a:solidFill>
                <a:schemeClr val="bg1"/>
              </a:solidFill>
            </a:endParaRPr>
          </a:p>
        </p:txBody>
      </p:sp>
      <p:sp>
        <p:nvSpPr>
          <p:cNvPr id="3" name="Subtitle 2"/>
          <p:cNvSpPr>
            <a:spLocks noGrp="1"/>
          </p:cNvSpPr>
          <p:nvPr>
            <p:ph type="subTitle" idx="1"/>
          </p:nvPr>
        </p:nvSpPr>
        <p:spPr/>
        <p:txBody>
          <a:bodyPr/>
          <a:lstStyle/>
          <a:p>
            <a:r>
              <a:rPr lang="en-US" b="1" dirty="0" smtClean="0">
                <a:ln>
                  <a:solidFill>
                    <a:schemeClr val="tx2"/>
                  </a:solidFill>
                </a:ln>
                <a:solidFill>
                  <a:srgbClr val="FFFFFF"/>
                </a:solidFill>
              </a:rPr>
              <a:t>Alexis Thompson</a:t>
            </a:r>
            <a:endParaRPr lang="en-US" b="1" dirty="0">
              <a:ln>
                <a:solidFill>
                  <a:schemeClr val="tx2"/>
                </a:solidFill>
              </a:ln>
              <a:solidFill>
                <a:srgbClr val="FFFFFF"/>
              </a:solidFill>
            </a:endParaRPr>
          </a:p>
        </p:txBody>
      </p:sp>
      <p:cxnSp>
        <p:nvCxnSpPr>
          <p:cNvPr id="9" name="Straight Connector 8"/>
          <p:cNvCxnSpPr/>
          <p:nvPr/>
        </p:nvCxnSpPr>
        <p:spPr>
          <a:xfrm flipH="1">
            <a:off x="0" y="101600"/>
            <a:ext cx="9144000" cy="0"/>
          </a:xfrm>
          <a:prstGeom prst="line">
            <a:avLst/>
          </a:prstGeom>
          <a:ln w="190500">
            <a:solidFill>
              <a:schemeClr val="tx2">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38100" y="279401"/>
            <a:ext cx="9144000" cy="0"/>
          </a:xfrm>
          <a:prstGeom prst="line">
            <a:avLst/>
          </a:prstGeom>
          <a:ln w="63500">
            <a:solidFill>
              <a:schemeClr val="tx2">
                <a:lumMod val="75000"/>
              </a:schemeClr>
            </a:solidFill>
            <a:prstDash val="sys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1920999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9214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4F81BD"/>
            </a:solidFill>
          </a:ln>
        </p:spPr>
        <p:txBody>
          <a:bodyPr>
            <a:normAutofit/>
          </a:bodyPr>
          <a:lstStyle/>
          <a:p>
            <a:r>
              <a:rPr lang="en-US" dirty="0" smtClean="0">
                <a:solidFill>
                  <a:srgbClr val="0F80FF"/>
                </a:solidFill>
              </a:rPr>
              <a:t>ASCA DOMAINS, MINDSETS, AND BEHAVIORS</a:t>
            </a:r>
            <a:endParaRPr lang="en-US" dirty="0">
              <a:solidFill>
                <a:srgbClr val="0F80FF"/>
              </a:solidFill>
            </a:endParaRPr>
          </a:p>
        </p:txBody>
      </p:sp>
      <p:pic>
        <p:nvPicPr>
          <p:cNvPr id="3" name="Picture 2"/>
          <p:cNvPicPr>
            <a:picLocks noChangeAspect="1"/>
          </p:cNvPicPr>
          <p:nvPr/>
        </p:nvPicPr>
        <p:blipFill>
          <a:blip r:embed="rId3"/>
          <a:stretch>
            <a:fillRect/>
          </a:stretch>
        </p:blipFill>
        <p:spPr>
          <a:xfrm>
            <a:off x="2977371" y="502277"/>
            <a:ext cx="3251200" cy="3251201"/>
          </a:xfrm>
          <a:prstGeom prst="rect">
            <a:avLst/>
          </a:prstGeom>
        </p:spPr>
      </p:pic>
    </p:spTree>
    <p:extLst>
      <p:ext uri="{BB962C8B-B14F-4D97-AF65-F5344CB8AC3E}">
        <p14:creationId xmlns:p14="http://schemas.microsoft.com/office/powerpoint/2010/main" val="64434011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ASCA Domains</a:t>
            </a:r>
            <a:endParaRPr lang="en-US" dirty="0"/>
          </a:p>
        </p:txBody>
      </p:sp>
      <p:sp>
        <p:nvSpPr>
          <p:cNvPr id="3" name="Content Placeholder 2"/>
          <p:cNvSpPr>
            <a:spLocks noGrp="1"/>
          </p:cNvSpPr>
          <p:nvPr>
            <p:ph idx="1"/>
          </p:nvPr>
        </p:nvSpPr>
        <p:spPr/>
        <p:txBody>
          <a:bodyPr>
            <a:normAutofit/>
          </a:bodyPr>
          <a:lstStyle/>
          <a:p>
            <a:r>
              <a:rPr lang="en-US" sz="7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sz="7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Personal/Social</a:t>
            </a:r>
          </a:p>
          <a:p>
            <a:r>
              <a:rPr lang="en-US" sz="7200" dirty="0" smtClean="0"/>
              <a:t> Academic</a:t>
            </a:r>
          </a:p>
          <a:p>
            <a:r>
              <a:rPr lang="en-US" sz="7200" dirty="0" smtClean="0"/>
              <a:t> Career</a:t>
            </a:r>
          </a:p>
        </p:txBody>
      </p:sp>
      <p:pic>
        <p:nvPicPr>
          <p:cNvPr id="4" name="Picture 3"/>
          <p:cNvPicPr>
            <a:picLocks noChangeAspect="1"/>
          </p:cNvPicPr>
          <p:nvPr/>
        </p:nvPicPr>
        <p:blipFill>
          <a:blip r:embed="rId3"/>
          <a:stretch>
            <a:fillRect/>
          </a:stretch>
        </p:blipFill>
        <p:spPr>
          <a:xfrm>
            <a:off x="118534" y="5994401"/>
            <a:ext cx="856193" cy="856193"/>
          </a:xfrm>
          <a:prstGeom prst="rect">
            <a:avLst/>
          </a:prstGeom>
        </p:spPr>
      </p:pic>
      <p:pic>
        <p:nvPicPr>
          <p:cNvPr id="5" name="Picture 4"/>
          <p:cNvPicPr>
            <a:picLocks noChangeAspect="1"/>
          </p:cNvPicPr>
          <p:nvPr/>
        </p:nvPicPr>
        <p:blipFill>
          <a:blip r:embed="rId4"/>
          <a:stretch>
            <a:fillRect/>
          </a:stretch>
        </p:blipFill>
        <p:spPr>
          <a:xfrm>
            <a:off x="1261536" y="5702831"/>
            <a:ext cx="1075267" cy="1075268"/>
          </a:xfrm>
          <a:prstGeom prst="rect">
            <a:avLst/>
          </a:prstGeom>
        </p:spPr>
      </p:pic>
      <p:pic>
        <p:nvPicPr>
          <p:cNvPr id="6" name="Picture 5"/>
          <p:cNvPicPr>
            <a:picLocks noChangeAspect="1"/>
          </p:cNvPicPr>
          <p:nvPr/>
        </p:nvPicPr>
        <p:blipFill>
          <a:blip r:embed="rId5"/>
          <a:stretch>
            <a:fillRect/>
          </a:stretch>
        </p:blipFill>
        <p:spPr>
          <a:xfrm>
            <a:off x="2587099" y="5413645"/>
            <a:ext cx="1364452" cy="1364453"/>
          </a:xfrm>
          <a:prstGeom prst="rect">
            <a:avLst/>
          </a:prstGeom>
        </p:spPr>
      </p:pic>
      <p:pic>
        <p:nvPicPr>
          <p:cNvPr id="7" name="Picture 6"/>
          <p:cNvPicPr>
            <a:picLocks noChangeAspect="1"/>
          </p:cNvPicPr>
          <p:nvPr/>
        </p:nvPicPr>
        <p:blipFill>
          <a:blip r:embed="rId6"/>
          <a:stretch>
            <a:fillRect/>
          </a:stretch>
        </p:blipFill>
        <p:spPr>
          <a:xfrm>
            <a:off x="3951553" y="4413515"/>
            <a:ext cx="2364583" cy="2364584"/>
          </a:xfrm>
          <a:prstGeom prst="rect">
            <a:avLst/>
          </a:prstGeom>
        </p:spPr>
      </p:pic>
      <p:pic>
        <p:nvPicPr>
          <p:cNvPr id="9" name="Picture 8"/>
          <p:cNvPicPr>
            <a:picLocks noChangeAspect="1"/>
          </p:cNvPicPr>
          <p:nvPr/>
        </p:nvPicPr>
        <p:blipFill>
          <a:blip r:embed="rId7"/>
          <a:stretch>
            <a:fillRect/>
          </a:stretch>
        </p:blipFill>
        <p:spPr>
          <a:xfrm>
            <a:off x="6079066" y="3742266"/>
            <a:ext cx="3035829" cy="3035829"/>
          </a:xfrm>
          <a:prstGeom prst="rect">
            <a:avLst/>
          </a:prstGeom>
        </p:spPr>
      </p:pic>
    </p:spTree>
    <p:extLst>
      <p:ext uri="{BB962C8B-B14F-4D97-AF65-F5344CB8AC3E}">
        <p14:creationId xmlns:p14="http://schemas.microsoft.com/office/powerpoint/2010/main" val="169368933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ASCA Mindsets and Behaviors</a:t>
            </a:r>
            <a:endParaRPr lang="en-US" dirty="0"/>
          </a:p>
        </p:txBody>
      </p:sp>
      <p:sp>
        <p:nvSpPr>
          <p:cNvPr id="6" name="Rectangle 5"/>
          <p:cNvSpPr/>
          <p:nvPr/>
        </p:nvSpPr>
        <p:spPr>
          <a:xfrm>
            <a:off x="213449" y="1417638"/>
            <a:ext cx="4161419" cy="1343742"/>
          </a:xfrm>
          <a:prstGeom prst="rect">
            <a:avLst/>
          </a:prstGeom>
          <a:solidFill>
            <a:srgbClr val="09214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M 1: Belief in development of whole self, including a healthy balance of mental, social/emotional and physical well-</a:t>
            </a:r>
            <a:r>
              <a:rPr lang="en-US" dirty="0" smtClean="0"/>
              <a:t>being</a:t>
            </a:r>
            <a:endParaRPr lang="en-US" dirty="0"/>
          </a:p>
        </p:txBody>
      </p:sp>
      <p:sp>
        <p:nvSpPr>
          <p:cNvPr id="7" name="Rectangle 6"/>
          <p:cNvSpPr/>
          <p:nvPr/>
        </p:nvSpPr>
        <p:spPr>
          <a:xfrm>
            <a:off x="4725299" y="1417212"/>
            <a:ext cx="4160520" cy="1344168"/>
          </a:xfrm>
          <a:prstGeom prst="rect">
            <a:avLst/>
          </a:prstGeom>
          <a:solidFill>
            <a:srgbClr val="09214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M 3: Sense of belonging in the school </a:t>
            </a:r>
            <a:r>
              <a:rPr lang="en-US" dirty="0" smtClean="0"/>
              <a:t>environment</a:t>
            </a:r>
            <a:endParaRPr lang="en-US" dirty="0"/>
          </a:p>
        </p:txBody>
      </p:sp>
      <p:grpSp>
        <p:nvGrpSpPr>
          <p:cNvPr id="21" name="Group 20"/>
          <p:cNvGrpSpPr/>
          <p:nvPr/>
        </p:nvGrpSpPr>
        <p:grpSpPr>
          <a:xfrm>
            <a:off x="806032" y="2899872"/>
            <a:ext cx="2377440" cy="2377439"/>
            <a:chOff x="152400" y="3539365"/>
            <a:chExt cx="2232318" cy="2232318"/>
          </a:xfrm>
        </p:grpSpPr>
        <p:sp>
          <p:nvSpPr>
            <p:cNvPr id="8" name="Diamond 7"/>
            <p:cNvSpPr/>
            <p:nvPr/>
          </p:nvSpPr>
          <p:spPr>
            <a:xfrm>
              <a:off x="152400" y="3539365"/>
              <a:ext cx="2232318" cy="2232318"/>
            </a:xfrm>
            <a:prstGeom prst="diamond">
              <a:avLst/>
            </a:prstGeom>
            <a:solidFill>
              <a:srgbClr val="09214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p:nvSpPr>
          <p:spPr>
            <a:xfrm>
              <a:off x="367458" y="3957956"/>
              <a:ext cx="1860360" cy="1387151"/>
            </a:xfrm>
            <a:prstGeom prst="rect">
              <a:avLst/>
            </a:prstGeom>
          </p:spPr>
          <p:txBody>
            <a:bodyPr wrap="square">
              <a:spAutoFit/>
            </a:bodyPr>
            <a:lstStyle/>
            <a:p>
              <a:pPr algn="ctr"/>
              <a:r>
                <a:rPr lang="en-US" dirty="0">
                  <a:solidFill>
                    <a:srgbClr val="FFFFFF"/>
                  </a:solidFill>
                </a:rPr>
                <a:t>B-SMS 6: Demonstrate ability to </a:t>
              </a:r>
              <a:r>
                <a:rPr lang="en-US" dirty="0" smtClean="0">
                  <a:solidFill>
                    <a:srgbClr val="FFFFFF"/>
                  </a:solidFill>
                </a:rPr>
                <a:t>overcome </a:t>
              </a:r>
              <a:r>
                <a:rPr lang="en-US" dirty="0">
                  <a:solidFill>
                    <a:srgbClr val="FFFFFF"/>
                  </a:solidFill>
                </a:rPr>
                <a:t>barriers to </a:t>
              </a:r>
              <a:endParaRPr lang="en-US" dirty="0" smtClean="0">
                <a:solidFill>
                  <a:srgbClr val="FFFFFF"/>
                </a:solidFill>
              </a:endParaRPr>
            </a:p>
            <a:p>
              <a:pPr algn="ctr"/>
              <a:r>
                <a:rPr lang="en-US" dirty="0" smtClean="0">
                  <a:solidFill>
                    <a:srgbClr val="FFFFFF"/>
                  </a:solidFill>
                </a:rPr>
                <a:t>learning</a:t>
              </a:r>
              <a:endParaRPr lang="en-US" dirty="0">
                <a:solidFill>
                  <a:srgbClr val="FFFFFF"/>
                </a:solidFill>
              </a:endParaRPr>
            </a:p>
          </p:txBody>
        </p:sp>
      </p:grpSp>
      <p:grpSp>
        <p:nvGrpSpPr>
          <p:cNvPr id="19" name="Group 18"/>
          <p:cNvGrpSpPr/>
          <p:nvPr/>
        </p:nvGrpSpPr>
        <p:grpSpPr>
          <a:xfrm>
            <a:off x="3348667" y="2889451"/>
            <a:ext cx="2377440" cy="2377440"/>
            <a:chOff x="2537118" y="3570344"/>
            <a:chExt cx="2232318" cy="2232318"/>
          </a:xfrm>
        </p:grpSpPr>
        <p:sp>
          <p:nvSpPr>
            <p:cNvPr id="11" name="Diamond 10"/>
            <p:cNvSpPr/>
            <p:nvPr/>
          </p:nvSpPr>
          <p:spPr>
            <a:xfrm>
              <a:off x="2537118" y="3570344"/>
              <a:ext cx="2232318" cy="2232318"/>
            </a:xfrm>
            <a:prstGeom prst="diamond">
              <a:avLst/>
            </a:prstGeom>
            <a:solidFill>
              <a:srgbClr val="09214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2737922" y="4059504"/>
              <a:ext cx="1827252" cy="1242655"/>
            </a:xfrm>
            <a:prstGeom prst="rect">
              <a:avLst/>
            </a:prstGeom>
          </p:spPr>
          <p:txBody>
            <a:bodyPr wrap="square">
              <a:spAutoFit/>
            </a:bodyPr>
            <a:lstStyle/>
            <a:p>
              <a:pPr algn="ctr"/>
              <a:r>
                <a:rPr lang="en-US" sz="1600" dirty="0">
                  <a:solidFill>
                    <a:srgbClr val="FFFFFF"/>
                  </a:solidFill>
                </a:rPr>
                <a:t>B-SMS 7: Demonstrate effective coping skills when faced with a </a:t>
              </a:r>
              <a:r>
                <a:rPr lang="en-US" sz="1600" dirty="0" smtClean="0">
                  <a:solidFill>
                    <a:srgbClr val="FFFFFF"/>
                  </a:solidFill>
                </a:rPr>
                <a:t>problem</a:t>
              </a:r>
              <a:endParaRPr lang="en-US" sz="1600" dirty="0">
                <a:solidFill>
                  <a:srgbClr val="FFFFFF"/>
                </a:solidFill>
              </a:endParaRPr>
            </a:p>
          </p:txBody>
        </p:sp>
      </p:grpSp>
      <p:grpSp>
        <p:nvGrpSpPr>
          <p:cNvPr id="18" name="Group 17"/>
          <p:cNvGrpSpPr/>
          <p:nvPr/>
        </p:nvGrpSpPr>
        <p:grpSpPr>
          <a:xfrm>
            <a:off x="5868495" y="2889452"/>
            <a:ext cx="2377440" cy="2377440"/>
            <a:chOff x="4769436" y="3539365"/>
            <a:chExt cx="2232318" cy="2232318"/>
          </a:xfrm>
        </p:grpSpPr>
        <p:sp>
          <p:nvSpPr>
            <p:cNvPr id="12" name="Diamond 11"/>
            <p:cNvSpPr/>
            <p:nvPr/>
          </p:nvSpPr>
          <p:spPr>
            <a:xfrm>
              <a:off x="4769436" y="3539365"/>
              <a:ext cx="2232318" cy="2232318"/>
            </a:xfrm>
            <a:prstGeom prst="diamond">
              <a:avLst/>
            </a:prstGeom>
            <a:solidFill>
              <a:srgbClr val="09214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p:nvSpPr>
          <p:spPr>
            <a:xfrm>
              <a:off x="4899122" y="4161535"/>
              <a:ext cx="2005939" cy="866969"/>
            </a:xfrm>
            <a:prstGeom prst="rect">
              <a:avLst/>
            </a:prstGeom>
          </p:spPr>
          <p:txBody>
            <a:bodyPr wrap="square">
              <a:spAutoFit/>
            </a:bodyPr>
            <a:lstStyle/>
            <a:p>
              <a:pPr algn="ctr"/>
              <a:r>
                <a:rPr lang="en-US" dirty="0">
                  <a:solidFill>
                    <a:srgbClr val="FFFFFF"/>
                  </a:solidFill>
                </a:rPr>
                <a:t>B-SS 4: </a:t>
              </a:r>
              <a:endParaRPr lang="en-US" dirty="0" smtClean="0">
                <a:solidFill>
                  <a:srgbClr val="FFFFFF"/>
                </a:solidFill>
              </a:endParaRPr>
            </a:p>
            <a:p>
              <a:pPr algn="ctr"/>
              <a:r>
                <a:rPr lang="en-US" dirty="0" smtClean="0">
                  <a:solidFill>
                    <a:srgbClr val="FFFFFF"/>
                  </a:solidFill>
                </a:rPr>
                <a:t>Demonstrate </a:t>
              </a:r>
              <a:r>
                <a:rPr lang="en-US" dirty="0">
                  <a:solidFill>
                    <a:srgbClr val="FFFFFF"/>
                  </a:solidFill>
                </a:rPr>
                <a:t>empathy</a:t>
              </a:r>
            </a:p>
          </p:txBody>
        </p:sp>
      </p:grpSp>
      <p:grpSp>
        <p:nvGrpSpPr>
          <p:cNvPr id="17" name="Group 16"/>
          <p:cNvGrpSpPr/>
          <p:nvPr/>
        </p:nvGrpSpPr>
        <p:grpSpPr>
          <a:xfrm>
            <a:off x="2025723" y="4187697"/>
            <a:ext cx="2487168" cy="2487169"/>
            <a:chOff x="7001754" y="3539365"/>
            <a:chExt cx="2232318" cy="2232318"/>
          </a:xfrm>
        </p:grpSpPr>
        <p:sp>
          <p:nvSpPr>
            <p:cNvPr id="14" name="Diamond 13"/>
            <p:cNvSpPr/>
            <p:nvPr/>
          </p:nvSpPr>
          <p:spPr>
            <a:xfrm>
              <a:off x="7001754" y="3539365"/>
              <a:ext cx="2232318" cy="2232318"/>
            </a:xfrm>
            <a:prstGeom prst="diamond">
              <a:avLst/>
            </a:prstGeom>
            <a:solidFill>
              <a:srgbClr val="09214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ectangle 14"/>
            <p:cNvSpPr/>
            <p:nvPr/>
          </p:nvSpPr>
          <p:spPr>
            <a:xfrm>
              <a:off x="7165026" y="4024472"/>
              <a:ext cx="1929967" cy="1187831"/>
            </a:xfrm>
            <a:prstGeom prst="rect">
              <a:avLst/>
            </a:prstGeom>
          </p:spPr>
          <p:txBody>
            <a:bodyPr wrap="square">
              <a:spAutoFit/>
            </a:bodyPr>
            <a:lstStyle/>
            <a:p>
              <a:pPr algn="ctr"/>
              <a:r>
                <a:rPr lang="en-US" sz="1600" dirty="0">
                  <a:solidFill>
                    <a:srgbClr val="FFFFFF"/>
                  </a:solidFill>
                </a:rPr>
                <a:t>B-SS 8: </a:t>
              </a:r>
              <a:endParaRPr lang="en-US" sz="1600" dirty="0" smtClean="0">
                <a:solidFill>
                  <a:srgbClr val="FFFFFF"/>
                </a:solidFill>
              </a:endParaRPr>
            </a:p>
            <a:p>
              <a:pPr algn="ctr"/>
              <a:r>
                <a:rPr lang="en-US" sz="1600" dirty="0" smtClean="0">
                  <a:solidFill>
                    <a:srgbClr val="FFFFFF"/>
                  </a:solidFill>
                </a:rPr>
                <a:t>Demonstrate </a:t>
              </a:r>
            </a:p>
            <a:p>
              <a:pPr algn="ctr"/>
              <a:r>
                <a:rPr lang="en-US" sz="1600" dirty="0" smtClean="0">
                  <a:solidFill>
                    <a:srgbClr val="FFFFFF"/>
                  </a:solidFill>
                </a:rPr>
                <a:t>advocacy </a:t>
              </a:r>
              <a:r>
                <a:rPr lang="en-US" sz="1600" dirty="0">
                  <a:solidFill>
                    <a:srgbClr val="FFFFFF"/>
                  </a:solidFill>
                </a:rPr>
                <a:t>skills and ability to assert self, when necessary</a:t>
              </a:r>
            </a:p>
          </p:txBody>
        </p:sp>
      </p:grpSp>
      <p:grpSp>
        <p:nvGrpSpPr>
          <p:cNvPr id="23" name="Group 22"/>
          <p:cNvGrpSpPr/>
          <p:nvPr/>
        </p:nvGrpSpPr>
        <p:grpSpPr>
          <a:xfrm>
            <a:off x="4535547" y="4186967"/>
            <a:ext cx="2487896" cy="2487896"/>
            <a:chOff x="4318756" y="4637299"/>
            <a:chExt cx="2487896" cy="2487896"/>
          </a:xfrm>
        </p:grpSpPr>
        <p:sp>
          <p:nvSpPr>
            <p:cNvPr id="16" name="Diamond 15"/>
            <p:cNvSpPr/>
            <p:nvPr/>
          </p:nvSpPr>
          <p:spPr>
            <a:xfrm>
              <a:off x="4318756" y="4637299"/>
              <a:ext cx="2487896" cy="2487896"/>
            </a:xfrm>
            <a:prstGeom prst="diamond">
              <a:avLst/>
            </a:prstGeom>
            <a:solidFill>
              <a:srgbClr val="09214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Rectangle 21"/>
            <p:cNvSpPr/>
            <p:nvPr/>
          </p:nvSpPr>
          <p:spPr>
            <a:xfrm>
              <a:off x="4431472" y="5061195"/>
              <a:ext cx="2254647" cy="1569660"/>
            </a:xfrm>
            <a:prstGeom prst="rect">
              <a:avLst/>
            </a:prstGeom>
          </p:spPr>
          <p:txBody>
            <a:bodyPr wrap="square">
              <a:spAutoFit/>
            </a:bodyPr>
            <a:lstStyle/>
            <a:p>
              <a:pPr algn="ctr"/>
              <a:r>
                <a:rPr lang="en-US" sz="1600" dirty="0">
                  <a:solidFill>
                    <a:srgbClr val="FFFFFF"/>
                  </a:solidFill>
                </a:rPr>
                <a:t>B-SS 9: </a:t>
              </a:r>
              <a:endParaRPr lang="en-US" sz="1600" dirty="0" smtClean="0">
                <a:solidFill>
                  <a:srgbClr val="FFFFFF"/>
                </a:solidFill>
              </a:endParaRPr>
            </a:p>
            <a:p>
              <a:pPr algn="ctr"/>
              <a:r>
                <a:rPr lang="en-US" sz="1600" dirty="0" smtClean="0">
                  <a:solidFill>
                    <a:srgbClr val="FFFFFF"/>
                  </a:solidFill>
                </a:rPr>
                <a:t>Demonstrate </a:t>
              </a:r>
            </a:p>
            <a:p>
              <a:pPr algn="ctr"/>
              <a:r>
                <a:rPr lang="en-US" sz="1600" dirty="0" smtClean="0">
                  <a:solidFill>
                    <a:srgbClr val="FFFFFF"/>
                  </a:solidFill>
                </a:rPr>
                <a:t>social </a:t>
              </a:r>
              <a:r>
                <a:rPr lang="en-US" sz="1600" dirty="0">
                  <a:solidFill>
                    <a:srgbClr val="FFFFFF"/>
                  </a:solidFill>
                </a:rPr>
                <a:t>maturity </a:t>
              </a:r>
              <a:r>
                <a:rPr lang="en-US" sz="1600" dirty="0" smtClean="0">
                  <a:solidFill>
                    <a:srgbClr val="FFFFFF"/>
                  </a:solidFill>
                </a:rPr>
                <a:t>&amp; behaviors appropriate</a:t>
              </a:r>
            </a:p>
            <a:p>
              <a:pPr algn="ctr"/>
              <a:r>
                <a:rPr lang="en-US" sz="1600" dirty="0" smtClean="0">
                  <a:solidFill>
                    <a:srgbClr val="FFFFFF"/>
                  </a:solidFill>
                </a:rPr>
                <a:t> </a:t>
              </a:r>
              <a:r>
                <a:rPr lang="en-US" sz="1600" dirty="0">
                  <a:solidFill>
                    <a:srgbClr val="FFFFFF"/>
                  </a:solidFill>
                </a:rPr>
                <a:t>to </a:t>
              </a:r>
              <a:r>
                <a:rPr lang="en-US" sz="1600" dirty="0" smtClean="0">
                  <a:solidFill>
                    <a:srgbClr val="FFFFFF"/>
                  </a:solidFill>
                </a:rPr>
                <a:t>situation &amp; environment</a:t>
              </a:r>
              <a:endParaRPr lang="en-US" sz="1600" dirty="0">
                <a:solidFill>
                  <a:srgbClr val="FFFFFF"/>
                </a:solidFill>
              </a:endParaRPr>
            </a:p>
          </p:txBody>
        </p:sp>
      </p:grpSp>
    </p:spTree>
    <p:extLst>
      <p:ext uri="{BB962C8B-B14F-4D97-AF65-F5344CB8AC3E}">
        <p14:creationId xmlns:p14="http://schemas.microsoft.com/office/powerpoint/2010/main" val="38716702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9214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4F81BD"/>
            </a:solidFill>
          </a:ln>
        </p:spPr>
        <p:txBody>
          <a:bodyPr/>
          <a:lstStyle/>
          <a:p>
            <a:r>
              <a:rPr lang="en-US" dirty="0" smtClean="0">
                <a:solidFill>
                  <a:srgbClr val="0F80FF"/>
                </a:solidFill>
              </a:rPr>
              <a:t>Proposed intervention</a:t>
            </a:r>
            <a:endParaRPr lang="en-US" dirty="0">
              <a:solidFill>
                <a:srgbClr val="0F80FF"/>
              </a:solidFill>
            </a:endParaRPr>
          </a:p>
        </p:txBody>
      </p:sp>
      <p:pic>
        <p:nvPicPr>
          <p:cNvPr id="4" name="Picture 3"/>
          <p:cNvPicPr>
            <a:picLocks noChangeAspect="1"/>
          </p:cNvPicPr>
          <p:nvPr/>
        </p:nvPicPr>
        <p:blipFill>
          <a:blip r:embed="rId3"/>
          <a:stretch>
            <a:fillRect/>
          </a:stretch>
        </p:blipFill>
        <p:spPr>
          <a:xfrm>
            <a:off x="2946400" y="440320"/>
            <a:ext cx="3251200" cy="3251201"/>
          </a:xfrm>
          <a:prstGeom prst="rect">
            <a:avLst/>
          </a:prstGeom>
        </p:spPr>
      </p:pic>
    </p:spTree>
    <p:extLst>
      <p:ext uri="{BB962C8B-B14F-4D97-AF65-F5344CB8AC3E}">
        <p14:creationId xmlns:p14="http://schemas.microsoft.com/office/powerpoint/2010/main" val="413375985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Advocacy Program</a:t>
            </a:r>
            <a:endParaRPr lang="en-US" dirty="0"/>
          </a:p>
        </p:txBody>
      </p:sp>
      <p:sp>
        <p:nvSpPr>
          <p:cNvPr id="3" name="Content Placeholder 2"/>
          <p:cNvSpPr>
            <a:spLocks noGrp="1"/>
          </p:cNvSpPr>
          <p:nvPr>
            <p:ph idx="1"/>
          </p:nvPr>
        </p:nvSpPr>
        <p:spPr/>
        <p:txBody>
          <a:bodyPr>
            <a:normAutofit/>
          </a:bodyPr>
          <a:lstStyle/>
          <a:p>
            <a:r>
              <a:rPr lang="en-US" dirty="0" smtClean="0"/>
              <a:t>4-year process</a:t>
            </a:r>
          </a:p>
          <a:p>
            <a:r>
              <a:rPr lang="en-US" b="1" dirty="0" smtClean="0"/>
              <a:t>Goal</a:t>
            </a:r>
            <a:r>
              <a:rPr lang="en-US" dirty="0" smtClean="0"/>
              <a:t>: Build a culture that normalizes mental illness, coping, and help-seeking behaviors</a:t>
            </a:r>
          </a:p>
          <a:p>
            <a:pPr marL="0" indent="0">
              <a:buNone/>
            </a:pPr>
            <a:endParaRPr lang="en-US" dirty="0" smtClean="0"/>
          </a:p>
        </p:txBody>
      </p:sp>
      <p:sp>
        <p:nvSpPr>
          <p:cNvPr id="4" name="Oval 3"/>
          <p:cNvSpPr/>
          <p:nvPr/>
        </p:nvSpPr>
        <p:spPr>
          <a:xfrm>
            <a:off x="457200" y="3386667"/>
            <a:ext cx="1828800" cy="1828800"/>
          </a:xfrm>
          <a:prstGeom prst="ellipse">
            <a:avLst/>
          </a:prstGeom>
          <a:solidFill>
            <a:srgbClr val="09214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Classroom lessons</a:t>
            </a:r>
            <a:endParaRPr lang="en-US" sz="2000" dirty="0"/>
          </a:p>
        </p:txBody>
      </p:sp>
      <p:sp>
        <p:nvSpPr>
          <p:cNvPr id="5" name="Oval 4"/>
          <p:cNvSpPr/>
          <p:nvPr/>
        </p:nvSpPr>
        <p:spPr>
          <a:xfrm>
            <a:off x="3674533" y="3386669"/>
            <a:ext cx="1828800" cy="1828800"/>
          </a:xfrm>
          <a:prstGeom prst="ellipse">
            <a:avLst/>
          </a:prstGeom>
          <a:solidFill>
            <a:srgbClr val="09214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Peer counselors</a:t>
            </a:r>
            <a:endParaRPr lang="en-US" sz="2000" dirty="0"/>
          </a:p>
        </p:txBody>
      </p:sp>
      <p:sp>
        <p:nvSpPr>
          <p:cNvPr id="6" name="Oval 5"/>
          <p:cNvSpPr/>
          <p:nvPr/>
        </p:nvSpPr>
        <p:spPr>
          <a:xfrm>
            <a:off x="6858001" y="3386668"/>
            <a:ext cx="1828801" cy="1828802"/>
          </a:xfrm>
          <a:prstGeom prst="ellipse">
            <a:avLst/>
          </a:prstGeom>
          <a:solidFill>
            <a:srgbClr val="09214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Parent workshop</a:t>
            </a:r>
            <a:endParaRPr lang="en-US" sz="2000" dirty="0"/>
          </a:p>
        </p:txBody>
      </p:sp>
      <p:sp>
        <p:nvSpPr>
          <p:cNvPr id="7" name="Oval 6"/>
          <p:cNvSpPr/>
          <p:nvPr/>
        </p:nvSpPr>
        <p:spPr>
          <a:xfrm>
            <a:off x="1964267" y="5012270"/>
            <a:ext cx="1828800" cy="1828800"/>
          </a:xfrm>
          <a:prstGeom prst="ellipse">
            <a:avLst/>
          </a:prstGeom>
          <a:solidFill>
            <a:srgbClr val="09214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Teacher workshop</a:t>
            </a:r>
            <a:endParaRPr lang="en-US" sz="2000" dirty="0"/>
          </a:p>
        </p:txBody>
      </p:sp>
      <p:sp>
        <p:nvSpPr>
          <p:cNvPr id="8" name="Oval 7"/>
          <p:cNvSpPr/>
          <p:nvPr/>
        </p:nvSpPr>
        <p:spPr>
          <a:xfrm>
            <a:off x="5350935" y="5012267"/>
            <a:ext cx="1828800" cy="1828800"/>
          </a:xfrm>
          <a:prstGeom prst="ellipse">
            <a:avLst/>
          </a:prstGeom>
          <a:solidFill>
            <a:srgbClr val="092140"/>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Small groups</a:t>
            </a:r>
            <a:endParaRPr lang="en-US" sz="2000" dirty="0"/>
          </a:p>
        </p:txBody>
      </p:sp>
    </p:spTree>
    <p:extLst>
      <p:ext uri="{BB962C8B-B14F-4D97-AF65-F5344CB8AC3E}">
        <p14:creationId xmlns:p14="http://schemas.microsoft.com/office/powerpoint/2010/main" val="410911879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Advocacy Program</a:t>
            </a:r>
            <a:endParaRPr lang="en-US" dirty="0"/>
          </a:p>
        </p:txBody>
      </p:sp>
      <p:grpSp>
        <p:nvGrpSpPr>
          <p:cNvPr id="11" name="Group 10"/>
          <p:cNvGrpSpPr/>
          <p:nvPr/>
        </p:nvGrpSpPr>
        <p:grpSpPr>
          <a:xfrm>
            <a:off x="1548413" y="1417638"/>
            <a:ext cx="6155747" cy="5449449"/>
            <a:chOff x="990948" y="1417638"/>
            <a:chExt cx="6155747" cy="5449449"/>
          </a:xfrm>
        </p:grpSpPr>
        <p:sp>
          <p:nvSpPr>
            <p:cNvPr id="4" name="Isosceles Triangle 3"/>
            <p:cNvSpPr/>
            <p:nvPr/>
          </p:nvSpPr>
          <p:spPr>
            <a:xfrm>
              <a:off x="990948" y="1417638"/>
              <a:ext cx="6155747" cy="5306678"/>
            </a:xfrm>
            <a:prstGeom prst="triangle">
              <a:avLst/>
            </a:prstGeom>
            <a:solidFill>
              <a:srgbClr val="092140"/>
            </a:solidFill>
            <a:ln>
              <a:solidFill>
                <a:srgbClr val="09214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rapezoid 4"/>
            <p:cNvSpPr/>
            <p:nvPr/>
          </p:nvSpPr>
          <p:spPr>
            <a:xfrm>
              <a:off x="1796178" y="3872387"/>
              <a:ext cx="4538490" cy="1425039"/>
            </a:xfrm>
            <a:prstGeom prst="trapezoid">
              <a:avLst>
                <a:gd name="adj" fmla="val 59110"/>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2012969" y="4134323"/>
              <a:ext cx="4011995" cy="1077218"/>
            </a:xfrm>
            <a:prstGeom prst="rect">
              <a:avLst/>
            </a:prstGeom>
            <a:noFill/>
          </p:spPr>
          <p:txBody>
            <a:bodyPr wrap="square" rtlCol="0">
              <a:spAutoFit/>
            </a:bodyPr>
            <a:lstStyle/>
            <a:p>
              <a:pPr algn="ctr"/>
              <a:r>
                <a:rPr lang="en-US" sz="3200" dirty="0" smtClean="0">
                  <a:solidFill>
                    <a:schemeClr val="bg1"/>
                  </a:solidFill>
                </a:rPr>
                <a:t>School-wide: Core Curriculum</a:t>
              </a:r>
              <a:endParaRPr lang="en-US" sz="3200" dirty="0">
                <a:solidFill>
                  <a:schemeClr val="bg1"/>
                </a:solidFill>
              </a:endParaRPr>
            </a:p>
          </p:txBody>
        </p:sp>
        <p:sp>
          <p:nvSpPr>
            <p:cNvPr id="7" name="TextBox 6"/>
            <p:cNvSpPr txBox="1"/>
            <p:nvPr/>
          </p:nvSpPr>
          <p:spPr>
            <a:xfrm>
              <a:off x="1548413" y="5297427"/>
              <a:ext cx="5034506" cy="1569660"/>
            </a:xfrm>
            <a:prstGeom prst="rect">
              <a:avLst/>
            </a:prstGeom>
            <a:noFill/>
          </p:spPr>
          <p:txBody>
            <a:bodyPr wrap="square" rtlCol="0">
              <a:spAutoFit/>
            </a:bodyPr>
            <a:lstStyle/>
            <a:p>
              <a:pPr algn="ctr"/>
              <a:r>
                <a:rPr lang="en-US" sz="3200" dirty="0" smtClean="0">
                  <a:solidFill>
                    <a:srgbClr val="FFFFFF"/>
                  </a:solidFill>
                </a:rPr>
                <a:t>Culture and Stakeholders: Teacher Workshop, Parent Presentations</a:t>
              </a:r>
              <a:endParaRPr lang="en-US" sz="3200" dirty="0">
                <a:solidFill>
                  <a:srgbClr val="FFFFFF"/>
                </a:solidFill>
              </a:endParaRPr>
            </a:p>
          </p:txBody>
        </p:sp>
        <p:sp>
          <p:nvSpPr>
            <p:cNvPr id="8" name="TextBox 7"/>
            <p:cNvSpPr txBox="1"/>
            <p:nvPr/>
          </p:nvSpPr>
          <p:spPr>
            <a:xfrm>
              <a:off x="3004024" y="2272151"/>
              <a:ext cx="2198999" cy="1538883"/>
            </a:xfrm>
            <a:prstGeom prst="rect">
              <a:avLst/>
            </a:prstGeom>
            <a:noFill/>
          </p:spPr>
          <p:txBody>
            <a:bodyPr wrap="square" rtlCol="0">
              <a:spAutoFit/>
            </a:bodyPr>
            <a:lstStyle/>
            <a:p>
              <a:pPr algn="ctr"/>
              <a:r>
                <a:rPr lang="en-US" sz="2200" dirty="0" smtClean="0">
                  <a:solidFill>
                    <a:srgbClr val="FFFFFF"/>
                  </a:solidFill>
                </a:rPr>
                <a:t>Focused </a:t>
              </a:r>
              <a:r>
                <a:rPr lang="en-US" sz="2400" dirty="0" smtClean="0">
                  <a:solidFill>
                    <a:srgbClr val="FFFFFF"/>
                  </a:solidFill>
                </a:rPr>
                <a:t>Support: </a:t>
              </a:r>
            </a:p>
            <a:p>
              <a:pPr algn="ctr"/>
              <a:r>
                <a:rPr lang="en-US" sz="2400" dirty="0" smtClean="0">
                  <a:solidFill>
                    <a:srgbClr val="FFFFFF"/>
                  </a:solidFill>
                </a:rPr>
                <a:t>Small Groups, Peer Counseling</a:t>
              </a:r>
              <a:endParaRPr lang="en-US" sz="2400" dirty="0">
                <a:solidFill>
                  <a:srgbClr val="FFFFFF"/>
                </a:solidFill>
              </a:endParaRPr>
            </a:p>
          </p:txBody>
        </p:sp>
      </p:grpSp>
      <p:sp>
        <p:nvSpPr>
          <p:cNvPr id="21" name="TextBox 20"/>
          <p:cNvSpPr txBox="1"/>
          <p:nvPr/>
        </p:nvSpPr>
        <p:spPr>
          <a:xfrm>
            <a:off x="7153741" y="4820376"/>
            <a:ext cx="2168343" cy="954107"/>
          </a:xfrm>
          <a:prstGeom prst="rect">
            <a:avLst/>
          </a:prstGeom>
          <a:noFill/>
        </p:spPr>
        <p:txBody>
          <a:bodyPr wrap="square" rtlCol="0">
            <a:spAutoFit/>
          </a:bodyPr>
          <a:lstStyle/>
          <a:p>
            <a:r>
              <a:rPr lang="en-US" sz="2800" dirty="0" smtClean="0"/>
              <a:t>Normalizing and support</a:t>
            </a:r>
            <a:endParaRPr lang="en-US" sz="2800" dirty="0"/>
          </a:p>
        </p:txBody>
      </p:sp>
      <p:sp>
        <p:nvSpPr>
          <p:cNvPr id="22" name="TextBox 21"/>
          <p:cNvSpPr txBox="1"/>
          <p:nvPr/>
        </p:nvSpPr>
        <p:spPr>
          <a:xfrm>
            <a:off x="6090201" y="2393651"/>
            <a:ext cx="2189021" cy="523220"/>
          </a:xfrm>
          <a:prstGeom prst="rect">
            <a:avLst/>
          </a:prstGeom>
          <a:noFill/>
        </p:spPr>
        <p:txBody>
          <a:bodyPr wrap="none" rtlCol="0">
            <a:spAutoFit/>
          </a:bodyPr>
          <a:lstStyle/>
          <a:p>
            <a:r>
              <a:rPr lang="en-US" sz="2800" dirty="0" smtClean="0"/>
              <a:t>Direct Service</a:t>
            </a:r>
            <a:endParaRPr lang="en-US" sz="2800" dirty="0"/>
          </a:p>
        </p:txBody>
      </p:sp>
      <p:sp>
        <p:nvSpPr>
          <p:cNvPr id="23" name="Right Brace 22"/>
          <p:cNvSpPr/>
          <p:nvPr/>
        </p:nvSpPr>
        <p:spPr>
          <a:xfrm>
            <a:off x="6551045" y="3895430"/>
            <a:ext cx="589339" cy="2828888"/>
          </a:xfrm>
          <a:prstGeom prst="rightBrace">
            <a:avLst/>
          </a:prstGeom>
          <a:ln>
            <a:solidFill>
              <a:schemeClr val="bg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Right Brace 24"/>
          <p:cNvSpPr/>
          <p:nvPr/>
        </p:nvSpPr>
        <p:spPr>
          <a:xfrm>
            <a:off x="5434460" y="1429352"/>
            <a:ext cx="589339" cy="2443037"/>
          </a:xfrm>
          <a:prstGeom prst="rightBrace">
            <a:avLst/>
          </a:prstGeom>
          <a:ln>
            <a:solidFill>
              <a:schemeClr val="bg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rgbClr val="000000"/>
              </a:solidFill>
            </a:endParaRPr>
          </a:p>
        </p:txBody>
      </p:sp>
    </p:spTree>
    <p:extLst>
      <p:ext uri="{BB962C8B-B14F-4D97-AF65-F5344CB8AC3E}">
        <p14:creationId xmlns:p14="http://schemas.microsoft.com/office/powerpoint/2010/main" val="21833741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animBg="1"/>
      <p:bldP spid="2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Timeline</a:t>
            </a:r>
            <a:endParaRPr lang="en-US" dirty="0"/>
          </a:p>
        </p:txBody>
      </p:sp>
      <p:graphicFrame>
        <p:nvGraphicFramePr>
          <p:cNvPr id="4" name="Diagram 3"/>
          <p:cNvGraphicFramePr/>
          <p:nvPr>
            <p:extLst>
              <p:ext uri="{D42A27DB-BD31-4B8C-83A1-F6EECF244321}">
                <p14:modId xmlns:p14="http://schemas.microsoft.com/office/powerpoint/2010/main" val="200578125"/>
              </p:ext>
            </p:extLst>
          </p:nvPr>
        </p:nvGraphicFramePr>
        <p:xfrm>
          <a:off x="165101" y="546101"/>
          <a:ext cx="8851900" cy="330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165100" y="2997200"/>
            <a:ext cx="2032000" cy="3009900"/>
          </a:xfrm>
          <a:prstGeom prst="rect">
            <a:avLst/>
          </a:prstGeom>
          <a:solidFill>
            <a:srgbClr val="558ED5"/>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85750" lvl="0" indent="-285750">
              <a:buFont typeface="Arial"/>
              <a:buChar char="•"/>
            </a:pPr>
            <a:r>
              <a:rPr lang="en-US" dirty="0"/>
              <a:t>Teacher </a:t>
            </a:r>
            <a:r>
              <a:rPr lang="en-US" dirty="0" smtClean="0"/>
              <a:t>workshop</a:t>
            </a:r>
          </a:p>
          <a:p>
            <a:pPr lvl="0"/>
            <a:endParaRPr lang="en-US" dirty="0" smtClean="0"/>
          </a:p>
          <a:p>
            <a:pPr marL="285750" lvl="0" indent="-285750">
              <a:buFont typeface="Arial"/>
              <a:buChar char="•"/>
            </a:pPr>
            <a:r>
              <a:rPr lang="en-US" dirty="0" smtClean="0"/>
              <a:t>Classroom curriculum</a:t>
            </a:r>
            <a:endParaRPr lang="en-US" dirty="0"/>
          </a:p>
          <a:p>
            <a:pPr algn="ctr"/>
            <a:endParaRPr lang="en-US" dirty="0"/>
          </a:p>
        </p:txBody>
      </p:sp>
      <p:sp>
        <p:nvSpPr>
          <p:cNvPr id="6" name="Rectangle 5"/>
          <p:cNvSpPr/>
          <p:nvPr/>
        </p:nvSpPr>
        <p:spPr>
          <a:xfrm>
            <a:off x="2349500" y="2997200"/>
            <a:ext cx="2032000" cy="3009900"/>
          </a:xfrm>
          <a:prstGeom prst="rect">
            <a:avLst/>
          </a:prstGeom>
          <a:solidFill>
            <a:srgbClr val="09214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85750" lvl="0" indent="-285750">
              <a:buFont typeface="Arial"/>
              <a:buChar char="•"/>
            </a:pPr>
            <a:r>
              <a:rPr lang="en-US" dirty="0"/>
              <a:t>Parent </a:t>
            </a:r>
            <a:r>
              <a:rPr lang="en-US" dirty="0" smtClean="0"/>
              <a:t>presentation </a:t>
            </a:r>
          </a:p>
          <a:p>
            <a:pPr lvl="0"/>
            <a:endParaRPr lang="en-US" dirty="0" smtClean="0"/>
          </a:p>
          <a:p>
            <a:pPr marL="285750" lvl="0" indent="-285750">
              <a:buFont typeface="Arial"/>
              <a:buChar char="•"/>
            </a:pPr>
            <a:r>
              <a:rPr lang="en-US" dirty="0" smtClean="0"/>
              <a:t>Peer </a:t>
            </a:r>
            <a:r>
              <a:rPr lang="en-US" dirty="0"/>
              <a:t>counselor training</a:t>
            </a:r>
          </a:p>
          <a:p>
            <a:pPr algn="ctr"/>
            <a:endParaRPr lang="en-US" dirty="0"/>
          </a:p>
        </p:txBody>
      </p:sp>
      <p:sp>
        <p:nvSpPr>
          <p:cNvPr id="7" name="Rectangle 6"/>
          <p:cNvSpPr/>
          <p:nvPr/>
        </p:nvSpPr>
        <p:spPr>
          <a:xfrm>
            <a:off x="4533900" y="2997200"/>
            <a:ext cx="2032000" cy="3009900"/>
          </a:xfrm>
          <a:prstGeom prst="rect">
            <a:avLst/>
          </a:prstGeom>
          <a:solidFill>
            <a:srgbClr val="558ED5"/>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85750" lvl="0" indent="-285750">
              <a:buFont typeface="Arial"/>
              <a:buChar char="•"/>
            </a:pPr>
            <a:r>
              <a:rPr lang="en-US" dirty="0" smtClean="0"/>
              <a:t>Implement SASS </a:t>
            </a:r>
            <a:r>
              <a:rPr lang="en-US" dirty="0"/>
              <a:t>small </a:t>
            </a:r>
            <a:r>
              <a:rPr lang="en-US" dirty="0" smtClean="0"/>
              <a:t>group</a:t>
            </a:r>
          </a:p>
          <a:p>
            <a:pPr lvl="0"/>
            <a:endParaRPr lang="en-US" dirty="0"/>
          </a:p>
          <a:p>
            <a:pPr marL="285750" lvl="0" indent="-285750">
              <a:buFont typeface="Arial"/>
              <a:buChar char="•"/>
            </a:pPr>
            <a:r>
              <a:rPr lang="en-US" dirty="0" smtClean="0"/>
              <a:t>Peer counseling program trial run</a:t>
            </a:r>
            <a:endParaRPr lang="en-US" dirty="0"/>
          </a:p>
          <a:p>
            <a:pPr algn="ctr"/>
            <a:endParaRPr lang="en-US" dirty="0"/>
          </a:p>
        </p:txBody>
      </p:sp>
      <p:sp>
        <p:nvSpPr>
          <p:cNvPr id="8" name="Rectangle 7"/>
          <p:cNvSpPr/>
          <p:nvPr/>
        </p:nvSpPr>
        <p:spPr>
          <a:xfrm>
            <a:off x="6731000" y="2997200"/>
            <a:ext cx="2032000" cy="3009900"/>
          </a:xfrm>
          <a:prstGeom prst="rect">
            <a:avLst/>
          </a:prstGeom>
          <a:solidFill>
            <a:srgbClr val="092140"/>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85750" lvl="0" indent="-285750">
              <a:buFont typeface="Arial"/>
              <a:buChar char="•"/>
            </a:pPr>
            <a:r>
              <a:rPr lang="en-US" dirty="0"/>
              <a:t>Begin Mental Health Advocacy Club</a:t>
            </a:r>
          </a:p>
          <a:p>
            <a:pPr algn="ctr"/>
            <a:endParaRPr lang="en-US" dirty="0"/>
          </a:p>
        </p:txBody>
      </p:sp>
      <p:pic>
        <p:nvPicPr>
          <p:cNvPr id="10" name="Picture 9"/>
          <p:cNvPicPr>
            <a:picLocks noChangeAspect="1"/>
          </p:cNvPicPr>
          <p:nvPr/>
        </p:nvPicPr>
        <p:blipFill>
          <a:blip r:embed="rId8"/>
          <a:stretch>
            <a:fillRect/>
          </a:stretch>
        </p:blipFill>
        <p:spPr>
          <a:xfrm>
            <a:off x="4940302" y="4614334"/>
            <a:ext cx="1392767" cy="1392767"/>
          </a:xfrm>
          <a:prstGeom prst="rect">
            <a:avLst/>
          </a:prstGeom>
        </p:spPr>
      </p:pic>
      <p:pic>
        <p:nvPicPr>
          <p:cNvPr id="11" name="Picture 10"/>
          <p:cNvPicPr>
            <a:picLocks noChangeAspect="1"/>
          </p:cNvPicPr>
          <p:nvPr/>
        </p:nvPicPr>
        <p:blipFill>
          <a:blip r:embed="rId9"/>
          <a:stretch>
            <a:fillRect/>
          </a:stretch>
        </p:blipFill>
        <p:spPr>
          <a:xfrm>
            <a:off x="2620435" y="4563532"/>
            <a:ext cx="1494367" cy="1494368"/>
          </a:xfrm>
          <a:prstGeom prst="rect">
            <a:avLst/>
          </a:prstGeom>
        </p:spPr>
      </p:pic>
      <p:pic>
        <p:nvPicPr>
          <p:cNvPr id="12" name="Picture 11"/>
          <p:cNvPicPr>
            <a:picLocks noChangeAspect="1"/>
          </p:cNvPicPr>
          <p:nvPr/>
        </p:nvPicPr>
        <p:blipFill>
          <a:blip r:embed="rId10"/>
          <a:stretch>
            <a:fillRect/>
          </a:stretch>
        </p:blipFill>
        <p:spPr>
          <a:xfrm>
            <a:off x="7018868" y="4491568"/>
            <a:ext cx="1515533" cy="1515533"/>
          </a:xfrm>
          <a:prstGeom prst="rect">
            <a:avLst/>
          </a:prstGeom>
        </p:spPr>
      </p:pic>
      <p:pic>
        <p:nvPicPr>
          <p:cNvPr id="13" name="Picture 12"/>
          <p:cNvPicPr>
            <a:picLocks noChangeAspect="1"/>
          </p:cNvPicPr>
          <p:nvPr/>
        </p:nvPicPr>
        <p:blipFill>
          <a:blip r:embed="rId11"/>
          <a:stretch>
            <a:fillRect/>
          </a:stretch>
        </p:blipFill>
        <p:spPr>
          <a:xfrm>
            <a:off x="457202" y="4563533"/>
            <a:ext cx="1401233" cy="1401233"/>
          </a:xfrm>
          <a:prstGeom prst="rect">
            <a:avLst/>
          </a:prstGeom>
        </p:spPr>
      </p:pic>
    </p:spTree>
    <p:extLst>
      <p:ext uri="{BB962C8B-B14F-4D97-AF65-F5344CB8AC3E}">
        <p14:creationId xmlns:p14="http://schemas.microsoft.com/office/powerpoint/2010/main" val="244583894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level</a:t>
            </a:r>
            <a:endParaRPr lang="en-US" dirty="0"/>
          </a:p>
        </p:txBody>
      </p:sp>
      <p:sp>
        <p:nvSpPr>
          <p:cNvPr id="3" name="Content Placeholder 2"/>
          <p:cNvSpPr>
            <a:spLocks noGrp="1"/>
          </p:cNvSpPr>
          <p:nvPr>
            <p:ph idx="1"/>
          </p:nvPr>
        </p:nvSpPr>
        <p:spPr/>
        <p:txBody>
          <a:bodyPr/>
          <a:lstStyle/>
          <a:p>
            <a:r>
              <a:rPr lang="en-US" dirty="0" smtClean="0"/>
              <a:t>Workshop</a:t>
            </a:r>
          </a:p>
          <a:p>
            <a:pPr lvl="1"/>
            <a:r>
              <a:rPr lang="en-US" dirty="0" smtClean="0"/>
              <a:t>Statistics, definitions, and risk factors</a:t>
            </a:r>
          </a:p>
          <a:p>
            <a:pPr lvl="1"/>
            <a:r>
              <a:rPr lang="en-US" dirty="0" smtClean="0"/>
              <a:t>How to identify and when to refer</a:t>
            </a:r>
          </a:p>
          <a:p>
            <a:pPr lvl="1"/>
            <a:r>
              <a:rPr lang="en-US" dirty="0" smtClean="0"/>
              <a:t>Accommodations to consider</a:t>
            </a:r>
          </a:p>
          <a:p>
            <a:pPr lvl="2"/>
            <a:r>
              <a:rPr lang="en-US" dirty="0" smtClean="0"/>
              <a:t>Inclusive language, normalizing mistakes</a:t>
            </a:r>
          </a:p>
          <a:p>
            <a:pPr lvl="1"/>
            <a:endParaRPr lang="en-US" dirty="0"/>
          </a:p>
        </p:txBody>
      </p:sp>
      <p:pic>
        <p:nvPicPr>
          <p:cNvPr id="4" name="Picture 3"/>
          <p:cNvPicPr>
            <a:picLocks noChangeAspect="1"/>
          </p:cNvPicPr>
          <p:nvPr/>
        </p:nvPicPr>
        <p:blipFill>
          <a:blip r:embed="rId3"/>
          <a:stretch>
            <a:fillRect/>
          </a:stretch>
        </p:blipFill>
        <p:spPr>
          <a:xfrm>
            <a:off x="3327768" y="4363340"/>
            <a:ext cx="2494661" cy="2494661"/>
          </a:xfrm>
          <a:prstGeom prst="rect">
            <a:avLst/>
          </a:prstGeom>
        </p:spPr>
      </p:pic>
      <p:grpSp>
        <p:nvGrpSpPr>
          <p:cNvPr id="8" name="Group 7"/>
          <p:cNvGrpSpPr/>
          <p:nvPr/>
        </p:nvGrpSpPr>
        <p:grpSpPr>
          <a:xfrm>
            <a:off x="2" y="6"/>
            <a:ext cx="2341777" cy="474120"/>
            <a:chOff x="0" y="1130605"/>
            <a:chExt cx="2601974" cy="1040789"/>
          </a:xfrm>
        </p:grpSpPr>
        <p:sp>
          <p:nvSpPr>
            <p:cNvPr id="9" name="Pentagon 8"/>
            <p:cNvSpPr/>
            <p:nvPr/>
          </p:nvSpPr>
          <p:spPr>
            <a:xfrm>
              <a:off x="0" y="1130605"/>
              <a:ext cx="2601974" cy="1040789"/>
            </a:xfrm>
            <a:prstGeom prst="homePlate">
              <a:avLst/>
            </a:prstGeom>
            <a:solidFill>
              <a:srgbClr val="092140"/>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10" name="Pentagon 4"/>
            <p:cNvSpPr/>
            <p:nvPr/>
          </p:nvSpPr>
          <p:spPr>
            <a:xfrm>
              <a:off x="0" y="1130605"/>
              <a:ext cx="2341777"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2018 </a:t>
              </a:r>
              <a:r>
                <a:rPr lang="mr-IN" sz="2000" i="1" kern="1200" dirty="0" smtClean="0"/>
                <a:t>–</a:t>
              </a:r>
              <a:r>
                <a:rPr lang="en-US" sz="2000" i="1" kern="1200" dirty="0" smtClean="0"/>
                <a:t> 2019</a:t>
              </a:r>
              <a:endParaRPr lang="en-US" sz="2000" kern="1200" dirty="0"/>
            </a:p>
          </p:txBody>
        </p:sp>
      </p:grpSp>
    </p:spTree>
    <p:extLst>
      <p:ext uri="{BB962C8B-B14F-4D97-AF65-F5344CB8AC3E}">
        <p14:creationId xmlns:p14="http://schemas.microsoft.com/office/powerpoint/2010/main" val="321024378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Workshop: Support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Current lack of mental health knowledge and training for teachers</a:t>
            </a:r>
            <a:r>
              <a:rPr lang="en-US" sz="2100" dirty="0" smtClean="0">
                <a:solidFill>
                  <a:schemeClr val="tx2">
                    <a:lumMod val="20000"/>
                    <a:lumOff val="80000"/>
                  </a:schemeClr>
                </a:solidFill>
              </a:rPr>
              <a:t> </a:t>
            </a:r>
            <a:r>
              <a:rPr lang="en-US" sz="1900" dirty="0" smtClean="0"/>
              <a:t>(</a:t>
            </a:r>
            <a:r>
              <a:rPr lang="en-US" sz="1900" dirty="0" err="1" smtClean="0"/>
              <a:t>Paternite</a:t>
            </a:r>
            <a:r>
              <a:rPr lang="en-US" sz="1900" dirty="0" smtClean="0"/>
              <a:t> &amp; Johnston, 2005)</a:t>
            </a:r>
          </a:p>
          <a:p>
            <a:r>
              <a:rPr lang="en-US" dirty="0" smtClean="0"/>
              <a:t>Teacher referral threshold is subjective, not rooted in mental health knowledge</a:t>
            </a:r>
            <a:r>
              <a:rPr lang="en-US" dirty="0"/>
              <a:t>/education </a:t>
            </a:r>
            <a:r>
              <a:rPr lang="en-US" sz="1900" dirty="0">
                <a:solidFill>
                  <a:srgbClr val="000000"/>
                </a:solidFill>
              </a:rPr>
              <a:t>(</a:t>
            </a:r>
            <a:r>
              <a:rPr lang="en-US" sz="1900" dirty="0" err="1">
                <a:solidFill>
                  <a:srgbClr val="000000"/>
                </a:solidFill>
              </a:rPr>
              <a:t>Trudgen</a:t>
            </a:r>
            <a:r>
              <a:rPr lang="en-US" sz="1900" dirty="0">
                <a:solidFill>
                  <a:srgbClr val="000000"/>
                </a:solidFill>
              </a:rPr>
              <a:t> &amp; Lawn, 2011</a:t>
            </a:r>
            <a:r>
              <a:rPr lang="en-US" sz="1900" dirty="0" smtClean="0">
                <a:solidFill>
                  <a:srgbClr val="000000"/>
                </a:solidFill>
              </a:rPr>
              <a:t>)</a:t>
            </a:r>
            <a:endParaRPr lang="en-US" dirty="0" smtClean="0">
              <a:solidFill>
                <a:srgbClr val="000000"/>
              </a:solidFill>
            </a:endParaRPr>
          </a:p>
          <a:p>
            <a:pPr lvl="1"/>
            <a:r>
              <a:rPr lang="en-US" dirty="0" smtClean="0">
                <a:solidFill>
                  <a:srgbClr val="000000"/>
                </a:solidFill>
              </a:rPr>
              <a:t>Gap between who teachers refer and who is identified by screening </a:t>
            </a:r>
            <a:r>
              <a:rPr lang="en-US" sz="1900" dirty="0" smtClean="0">
                <a:solidFill>
                  <a:srgbClr val="000000"/>
                </a:solidFill>
              </a:rPr>
              <a:t>(Green et al., 2017)</a:t>
            </a:r>
          </a:p>
          <a:p>
            <a:r>
              <a:rPr lang="en-US" dirty="0" smtClean="0">
                <a:solidFill>
                  <a:srgbClr val="000000"/>
                </a:solidFill>
              </a:rPr>
              <a:t>Importance: Relationship</a:t>
            </a:r>
          </a:p>
          <a:p>
            <a:pPr lvl="1"/>
            <a:r>
              <a:rPr lang="en-US" dirty="0" smtClean="0">
                <a:solidFill>
                  <a:srgbClr val="000000"/>
                </a:solidFill>
              </a:rPr>
              <a:t>Frequent contact </a:t>
            </a:r>
            <a:r>
              <a:rPr lang="en-US" dirty="0" smtClean="0">
                <a:solidFill>
                  <a:srgbClr val="000000"/>
                </a:solidFill>
                <a:sym typeface="Wingdings"/>
              </a:rPr>
              <a:t> higher likelihood of noticing behavior changes</a:t>
            </a:r>
          </a:p>
          <a:p>
            <a:pPr lvl="1"/>
            <a:r>
              <a:rPr lang="en-US" dirty="0" smtClean="0">
                <a:solidFill>
                  <a:srgbClr val="000000"/>
                </a:solidFill>
                <a:sym typeface="Wingdings"/>
              </a:rPr>
              <a:t>Teacher encouragement can reduce racial help-seeking discrepancies </a:t>
            </a:r>
            <a:r>
              <a:rPr lang="en-US" sz="1900" dirty="0" smtClean="0">
                <a:solidFill>
                  <a:srgbClr val="000000"/>
                </a:solidFill>
                <a:sym typeface="Wingdings"/>
              </a:rPr>
              <a:t>(</a:t>
            </a:r>
            <a:r>
              <a:rPr lang="en-US" sz="1900" dirty="0" err="1" smtClean="0">
                <a:solidFill>
                  <a:srgbClr val="000000"/>
                </a:solidFill>
                <a:sym typeface="Wingdings"/>
              </a:rPr>
              <a:t>Paternite</a:t>
            </a:r>
            <a:r>
              <a:rPr lang="en-US" sz="1900" dirty="0" smtClean="0">
                <a:solidFill>
                  <a:srgbClr val="000000"/>
                </a:solidFill>
                <a:sym typeface="Wingdings"/>
              </a:rPr>
              <a:t> &amp; Johnston, 2005)</a:t>
            </a:r>
            <a:endParaRPr lang="en-US" sz="1900" dirty="0" smtClean="0">
              <a:solidFill>
                <a:srgbClr val="000000"/>
              </a:solidFill>
            </a:endParaRPr>
          </a:p>
        </p:txBody>
      </p:sp>
      <p:sp>
        <p:nvSpPr>
          <p:cNvPr id="4" name="TextBox 3"/>
          <p:cNvSpPr txBox="1"/>
          <p:nvPr/>
        </p:nvSpPr>
        <p:spPr>
          <a:xfrm>
            <a:off x="7008318" y="6304002"/>
            <a:ext cx="2129159" cy="369332"/>
          </a:xfrm>
          <a:prstGeom prst="rect">
            <a:avLst/>
          </a:prstGeom>
          <a:noFill/>
        </p:spPr>
        <p:txBody>
          <a:bodyPr wrap="none" rtlCol="0">
            <a:spAutoFit/>
          </a:bodyPr>
          <a:lstStyle/>
          <a:p>
            <a:r>
              <a:rPr lang="en-US" dirty="0" smtClean="0">
                <a:solidFill>
                  <a:srgbClr val="C6D9F1"/>
                </a:solidFill>
                <a:hlinkClick r:id="rId3"/>
              </a:rPr>
              <a:t>Sample Presentation</a:t>
            </a:r>
            <a:endParaRPr lang="en-US" dirty="0">
              <a:solidFill>
                <a:srgbClr val="C6D9F1"/>
              </a:solidFill>
            </a:endParaRPr>
          </a:p>
        </p:txBody>
      </p:sp>
      <p:grpSp>
        <p:nvGrpSpPr>
          <p:cNvPr id="5" name="Group 4"/>
          <p:cNvGrpSpPr/>
          <p:nvPr/>
        </p:nvGrpSpPr>
        <p:grpSpPr>
          <a:xfrm>
            <a:off x="2" y="6"/>
            <a:ext cx="2341777" cy="474120"/>
            <a:chOff x="0" y="1130605"/>
            <a:chExt cx="2601974" cy="1040789"/>
          </a:xfrm>
        </p:grpSpPr>
        <p:sp>
          <p:nvSpPr>
            <p:cNvPr id="6" name="Pentagon 5"/>
            <p:cNvSpPr/>
            <p:nvPr/>
          </p:nvSpPr>
          <p:spPr>
            <a:xfrm>
              <a:off x="0" y="1130605"/>
              <a:ext cx="2601974" cy="1040789"/>
            </a:xfrm>
            <a:prstGeom prst="homePlate">
              <a:avLst/>
            </a:prstGeom>
            <a:solidFill>
              <a:srgbClr val="092140"/>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7" name="Pentagon 4"/>
            <p:cNvSpPr/>
            <p:nvPr/>
          </p:nvSpPr>
          <p:spPr>
            <a:xfrm>
              <a:off x="0" y="1130605"/>
              <a:ext cx="2341777"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2018 </a:t>
              </a:r>
              <a:r>
                <a:rPr lang="mr-IN" sz="2000" i="1" kern="1200" dirty="0" smtClean="0"/>
                <a:t>–</a:t>
              </a:r>
              <a:r>
                <a:rPr lang="en-US" sz="2000" i="1" kern="1200" dirty="0" smtClean="0"/>
                <a:t> 2019</a:t>
              </a:r>
              <a:endParaRPr lang="en-US" sz="2000" kern="1200" dirty="0"/>
            </a:p>
          </p:txBody>
        </p:sp>
      </p:grpSp>
    </p:spTree>
    <p:extLst>
      <p:ext uri="{BB962C8B-B14F-4D97-AF65-F5344CB8AC3E}">
        <p14:creationId xmlns:p14="http://schemas.microsoft.com/office/powerpoint/2010/main" val="86287758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Classroom Level</a:t>
            </a:r>
            <a:endParaRPr lang="en-US" dirty="0"/>
          </a:p>
        </p:txBody>
      </p:sp>
      <p:sp>
        <p:nvSpPr>
          <p:cNvPr id="3" name="Content Placeholder 2"/>
          <p:cNvSpPr>
            <a:spLocks noGrp="1"/>
          </p:cNvSpPr>
          <p:nvPr>
            <p:ph idx="1"/>
          </p:nvPr>
        </p:nvSpPr>
        <p:spPr/>
        <p:txBody>
          <a:bodyPr/>
          <a:lstStyle/>
          <a:p>
            <a:r>
              <a:rPr lang="en-US" dirty="0" smtClean="0"/>
              <a:t>Yearly core curriculum</a:t>
            </a:r>
            <a:endParaRPr lang="en-US" dirty="0"/>
          </a:p>
          <a:p>
            <a:pPr marL="0"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581888875"/>
              </p:ext>
            </p:extLst>
          </p:nvPr>
        </p:nvGraphicFramePr>
        <p:xfrm>
          <a:off x="253999" y="2447353"/>
          <a:ext cx="8636000" cy="4263427"/>
        </p:xfrm>
        <a:graphic>
          <a:graphicData uri="http://schemas.openxmlformats.org/drawingml/2006/table">
            <a:tbl>
              <a:tblPr firstRow="1" bandRow="1">
                <a:effectLst/>
                <a:tableStyleId>{5C22544A-7EE6-4342-B048-85BDC9FD1C3A}</a:tableStyleId>
              </a:tblPr>
              <a:tblGrid>
                <a:gridCol w="2159000"/>
                <a:gridCol w="2159000"/>
                <a:gridCol w="2159000"/>
                <a:gridCol w="2159000"/>
              </a:tblGrid>
              <a:tr h="753047">
                <a:tc>
                  <a:txBody>
                    <a:bodyPr/>
                    <a:lstStyle/>
                    <a:p>
                      <a:r>
                        <a:rPr lang="en-US" sz="3200" dirty="0" smtClean="0"/>
                        <a:t>9</a:t>
                      </a:r>
                      <a:r>
                        <a:rPr lang="en-US" sz="3200" baseline="30000" dirty="0" smtClean="0"/>
                        <a:t>th</a:t>
                      </a:r>
                      <a:r>
                        <a:rPr lang="en-US" sz="3200" dirty="0" smtClean="0"/>
                        <a:t> Grade</a:t>
                      </a:r>
                      <a:endParaRPr lang="en-US" sz="3200" dirty="0"/>
                    </a:p>
                  </a:txBody>
                  <a:tcPr>
                    <a:lnL w="28575" cap="flat" cmpd="sng" algn="ctr">
                      <a:solidFill>
                        <a:srgbClr val="000000"/>
                      </a:solidFill>
                      <a:prstDash val="solid"/>
                      <a:round/>
                      <a:headEnd type="none" w="med" len="med"/>
                      <a:tailEnd type="none" w="med" len="med"/>
                    </a:lnL>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3200" dirty="0" smtClean="0"/>
                        <a:t>10</a:t>
                      </a:r>
                      <a:r>
                        <a:rPr lang="en-US" sz="3200" baseline="30000" dirty="0" smtClean="0"/>
                        <a:t>th</a:t>
                      </a:r>
                      <a:r>
                        <a:rPr lang="en-US" sz="3200" dirty="0" smtClean="0"/>
                        <a:t> Grade</a:t>
                      </a:r>
                      <a:endParaRPr lang="en-US" sz="3200" dirty="0"/>
                    </a:p>
                  </a:txBody>
                  <a:tcP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3200" dirty="0" smtClean="0"/>
                        <a:t>11</a:t>
                      </a:r>
                      <a:r>
                        <a:rPr lang="en-US" sz="3200" baseline="30000" dirty="0" smtClean="0"/>
                        <a:t>th</a:t>
                      </a:r>
                      <a:r>
                        <a:rPr lang="en-US" sz="3200" dirty="0" smtClean="0"/>
                        <a:t> Grade</a:t>
                      </a:r>
                      <a:endParaRPr lang="en-US" sz="3200" dirty="0"/>
                    </a:p>
                  </a:txBody>
                  <a:tcP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3200" dirty="0" smtClean="0"/>
                        <a:t>12</a:t>
                      </a:r>
                      <a:r>
                        <a:rPr lang="en-US" sz="3200" baseline="30000" dirty="0" smtClean="0"/>
                        <a:t>th</a:t>
                      </a:r>
                      <a:r>
                        <a:rPr lang="en-US" sz="3200" dirty="0" smtClean="0"/>
                        <a:t> Grade</a:t>
                      </a:r>
                      <a:endParaRPr lang="en-US" sz="3200" dirty="0"/>
                    </a:p>
                  </a:txBody>
                  <a:tcPr>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556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Normalizing mental illness: Breaking the stigma</a:t>
                      </a:r>
                    </a:p>
                  </a:txBody>
                  <a:tcPr>
                    <a:lnL w="28575"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1800" dirty="0" smtClean="0"/>
                        <a:t>Combatting irrational beliefs</a:t>
                      </a:r>
                      <a:endParaRPr lang="en-US" sz="1800" dirty="0"/>
                    </a:p>
                  </a:txBody>
                  <a:tcPr>
                    <a:lnT w="12700" cap="flat" cmpd="sng" algn="ctr">
                      <a:solidFill>
                        <a:srgbClr val="000000"/>
                      </a:solidFill>
                      <a:prstDash val="solid"/>
                      <a:round/>
                      <a:headEnd type="none" w="med" len="med"/>
                      <a:tailEnd type="none" w="med" len="med"/>
                    </a:lnT>
                  </a:tcPr>
                </a:tc>
                <a:tc>
                  <a:txBody>
                    <a:bodyPr/>
                    <a:lstStyle/>
                    <a:p>
                      <a:r>
                        <a:rPr lang="en-US" sz="1800" dirty="0" smtClean="0"/>
                        <a:t>Challenging</a:t>
                      </a:r>
                      <a:r>
                        <a:rPr lang="en-US" sz="1800" baseline="0" dirty="0" smtClean="0"/>
                        <a:t> thoughts</a:t>
                      </a:r>
                      <a:endParaRPr lang="en-US" sz="1800" dirty="0"/>
                    </a:p>
                  </a:txBody>
                  <a:tcPr>
                    <a:lnT w="12700" cap="flat" cmpd="sng" algn="ctr">
                      <a:solidFill>
                        <a:srgbClr val="000000"/>
                      </a:solidFill>
                      <a:prstDash val="solid"/>
                      <a:round/>
                      <a:headEnd type="none" w="med" len="med"/>
                      <a:tailEnd type="none" w="med" len="med"/>
                    </a:lnT>
                  </a:tcPr>
                </a:tc>
                <a:tc>
                  <a:txBody>
                    <a:bodyPr/>
                    <a:lstStyle/>
                    <a:p>
                      <a:r>
                        <a:rPr lang="en-US" sz="1800" dirty="0" smtClean="0"/>
                        <a:t>Self-Advocacy</a:t>
                      </a:r>
                      <a:endParaRPr lang="en-US" sz="1800" dirty="0"/>
                    </a:p>
                  </a:txBody>
                  <a:tcPr>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r>
              <a:tr h="1317231">
                <a:tc>
                  <a:txBody>
                    <a:bodyPr/>
                    <a:lstStyle/>
                    <a:p>
                      <a:r>
                        <a:rPr lang="en-US" sz="1800" dirty="0" smtClean="0">
                          <a:solidFill>
                            <a:schemeClr val="tx1"/>
                          </a:solidFill>
                        </a:rPr>
                        <a:t>Defining</a:t>
                      </a:r>
                      <a:r>
                        <a:rPr lang="en-US" sz="1800" baseline="0" dirty="0" smtClean="0">
                          <a:solidFill>
                            <a:schemeClr val="tx1"/>
                          </a:solidFill>
                        </a:rPr>
                        <a:t> ‘anxiety’ </a:t>
                      </a:r>
                      <a:r>
                        <a:rPr lang="en-US" sz="1800" dirty="0" err="1" smtClean="0">
                          <a:solidFill>
                            <a:schemeClr val="tx1"/>
                          </a:solidFill>
                        </a:rPr>
                        <a:t>ableism</a:t>
                      </a:r>
                      <a:r>
                        <a:rPr lang="en-US" sz="1800" dirty="0" smtClean="0">
                          <a:solidFill>
                            <a:schemeClr val="tx1"/>
                          </a:solidFill>
                        </a:rPr>
                        <a:t> and inclusive</a:t>
                      </a:r>
                      <a:r>
                        <a:rPr lang="en-US" sz="1800" baseline="0" dirty="0" smtClean="0">
                          <a:solidFill>
                            <a:schemeClr val="tx1"/>
                          </a:solidFill>
                        </a:rPr>
                        <a:t> language (it’s not a competition)</a:t>
                      </a:r>
                      <a:endParaRPr lang="en-US" sz="1800" dirty="0">
                        <a:solidFill>
                          <a:schemeClr val="tx1"/>
                        </a:solidFill>
                      </a:endParaRPr>
                    </a:p>
                  </a:txBody>
                  <a:tcPr>
                    <a:lnL w="28575" cap="flat" cmpd="sng" algn="ctr">
                      <a:solidFill>
                        <a:srgbClr val="000000"/>
                      </a:solidFill>
                      <a:prstDash val="solid"/>
                      <a:round/>
                      <a:headEnd type="none" w="med" len="med"/>
                      <a:tailEnd type="none" w="med" len="med"/>
                    </a:lnL>
                  </a:tcPr>
                </a:tc>
                <a:tc>
                  <a:txBody>
                    <a:bodyPr/>
                    <a:lstStyle/>
                    <a:p>
                      <a:r>
                        <a:rPr lang="en-US" sz="1800" dirty="0" smtClean="0"/>
                        <a:t>Relaxation</a:t>
                      </a:r>
                      <a:r>
                        <a:rPr lang="en-US" sz="1800" baseline="0" dirty="0" smtClean="0"/>
                        <a:t> techniques, mindfulness, and positive self-talk</a:t>
                      </a:r>
                      <a:endParaRPr lang="en-US" sz="1800" dirty="0"/>
                    </a:p>
                  </a:txBody>
                  <a:tcPr/>
                </a:tc>
                <a:tc>
                  <a:txBody>
                    <a:bodyPr/>
                    <a:lstStyle/>
                    <a:p>
                      <a:r>
                        <a:rPr lang="en-US" sz="1800" dirty="0" smtClean="0"/>
                        <a:t>Coping skills and resiliency</a:t>
                      </a:r>
                      <a:endParaRPr lang="en-US" sz="1800" dirty="0"/>
                    </a:p>
                  </a:txBody>
                  <a:tcPr/>
                </a:tc>
                <a:tc>
                  <a:txBody>
                    <a:bodyPr/>
                    <a:lstStyle/>
                    <a:p>
                      <a:r>
                        <a:rPr lang="en-US" sz="1800" dirty="0" smtClean="0"/>
                        <a:t>Self-image: abandoning</a:t>
                      </a:r>
                      <a:r>
                        <a:rPr lang="en-US" sz="1800" baseline="0" dirty="0" smtClean="0"/>
                        <a:t> comparisons</a:t>
                      </a:r>
                      <a:endParaRPr lang="en-US" sz="1800" dirty="0"/>
                    </a:p>
                  </a:txBody>
                  <a:tcPr>
                    <a:lnR w="28575" cap="flat" cmpd="sng" algn="ctr">
                      <a:solidFill>
                        <a:srgbClr val="000000"/>
                      </a:solidFill>
                      <a:prstDash val="solid"/>
                      <a:round/>
                      <a:headEnd type="none" w="med" len="med"/>
                      <a:tailEnd type="none" w="med" len="med"/>
                    </a:lnR>
                  </a:tcPr>
                </a:tc>
              </a:tr>
              <a:tr h="1278750">
                <a:tc>
                  <a:txBody>
                    <a:bodyPr/>
                    <a:lstStyle/>
                    <a:p>
                      <a:r>
                        <a:rPr lang="en-US" sz="1800" dirty="0" smtClean="0">
                          <a:solidFill>
                            <a:srgbClr val="000000"/>
                          </a:solidFill>
                        </a:rPr>
                        <a:t>Developing a growth</a:t>
                      </a:r>
                      <a:r>
                        <a:rPr lang="en-US" sz="1800" baseline="0" dirty="0" smtClean="0">
                          <a:solidFill>
                            <a:srgbClr val="000000"/>
                          </a:solidFill>
                        </a:rPr>
                        <a:t> mindset </a:t>
                      </a:r>
                      <a:r>
                        <a:rPr lang="mr-IN" sz="1800" baseline="0" dirty="0" smtClean="0">
                          <a:solidFill>
                            <a:srgbClr val="000000"/>
                          </a:solidFill>
                        </a:rPr>
                        <a:t>–</a:t>
                      </a:r>
                      <a:r>
                        <a:rPr lang="en-US" sz="1800" baseline="0" dirty="0" smtClean="0">
                          <a:solidFill>
                            <a:srgbClr val="000000"/>
                          </a:solidFill>
                        </a:rPr>
                        <a:t> accepting mistakes</a:t>
                      </a:r>
                      <a:endParaRPr lang="en-US" sz="1800" dirty="0">
                        <a:solidFill>
                          <a:srgbClr val="000000"/>
                        </a:solidFill>
                      </a:endParaRPr>
                    </a:p>
                  </a:txBody>
                  <a:tcPr>
                    <a:lnL w="28575" cap="flat" cmpd="sng" algn="ctr">
                      <a:solidFill>
                        <a:srgbClr val="000000"/>
                      </a:solidFill>
                      <a:prstDash val="solid"/>
                      <a:round/>
                      <a:headEnd type="none" w="med" len="med"/>
                      <a:tailEnd type="none" w="med" len="med"/>
                    </a:lnL>
                    <a:lnB w="28575" cap="flat" cmpd="sng" algn="ctr">
                      <a:solidFill>
                        <a:srgbClr val="000000"/>
                      </a:solidFill>
                      <a:prstDash val="solid"/>
                      <a:round/>
                      <a:headEnd type="none" w="med" len="med"/>
                      <a:tailEnd type="none" w="med" len="med"/>
                    </a:lnB>
                  </a:tcPr>
                </a:tc>
                <a:tc>
                  <a:txBody>
                    <a:bodyPr/>
                    <a:lstStyle/>
                    <a:p>
                      <a:r>
                        <a:rPr lang="en-US" sz="1800" dirty="0" smtClean="0"/>
                        <a:t>Developing stress-reducing thought patterns</a:t>
                      </a:r>
                      <a:endParaRPr lang="en-US" sz="1800" dirty="0"/>
                    </a:p>
                  </a:txBody>
                  <a:tcPr>
                    <a:lnB w="28575" cap="flat" cmpd="sng" algn="ctr">
                      <a:solidFill>
                        <a:srgbClr val="000000"/>
                      </a:solidFill>
                      <a:prstDash val="solid"/>
                      <a:round/>
                      <a:headEnd type="none" w="med" len="med"/>
                      <a:tailEnd type="none" w="med" len="med"/>
                    </a:lnB>
                  </a:tcPr>
                </a:tc>
                <a:tc>
                  <a:txBody>
                    <a:bodyPr/>
                    <a:lstStyle/>
                    <a:p>
                      <a:r>
                        <a:rPr lang="en-US" sz="1800" dirty="0" smtClean="0"/>
                        <a:t>Challenging beliefs about success and failure</a:t>
                      </a:r>
                      <a:endParaRPr lang="en-US" sz="1800" dirty="0"/>
                    </a:p>
                  </a:txBody>
                  <a:tcPr>
                    <a:lnB w="28575" cap="flat" cmpd="sng" algn="ctr">
                      <a:solidFill>
                        <a:srgbClr val="000000"/>
                      </a:solidFill>
                      <a:prstDash val="solid"/>
                      <a:round/>
                      <a:headEnd type="none" w="med" len="med"/>
                      <a:tailEnd type="none" w="med" len="med"/>
                    </a:lnB>
                  </a:tcPr>
                </a:tc>
                <a:tc>
                  <a:txBody>
                    <a:bodyPr/>
                    <a:lstStyle/>
                    <a:p>
                      <a:r>
                        <a:rPr lang="en-US" sz="1800" dirty="0" smtClean="0"/>
                        <a:t>Self-instruction</a:t>
                      </a:r>
                      <a:r>
                        <a:rPr lang="en-US" sz="1800" baseline="0" dirty="0" smtClean="0"/>
                        <a:t> and self-motivation techniques</a:t>
                      </a:r>
                      <a:endParaRPr lang="en-US" sz="1800" dirty="0"/>
                    </a:p>
                  </a:txBody>
                  <a:tcPr>
                    <a:lnR w="28575" cap="flat" cmpd="sng" algn="ctr">
                      <a:solidFill>
                        <a:srgbClr val="000000"/>
                      </a:solidFill>
                      <a:prstDash val="solid"/>
                      <a:round/>
                      <a:headEnd type="none" w="med" len="med"/>
                      <a:tailEnd type="none" w="med" len="med"/>
                    </a:lnR>
                    <a:lnB w="28575" cap="flat" cmpd="sng" algn="ctr">
                      <a:solidFill>
                        <a:srgbClr val="000000"/>
                      </a:solidFill>
                      <a:prstDash val="solid"/>
                      <a:round/>
                      <a:headEnd type="none" w="med" len="med"/>
                      <a:tailEnd type="none" w="med" len="med"/>
                    </a:lnB>
                  </a:tcPr>
                </a:tc>
              </a:tr>
            </a:tbl>
          </a:graphicData>
        </a:graphic>
      </p:graphicFrame>
      <p:grpSp>
        <p:nvGrpSpPr>
          <p:cNvPr id="15" name="Group 14"/>
          <p:cNvGrpSpPr/>
          <p:nvPr/>
        </p:nvGrpSpPr>
        <p:grpSpPr>
          <a:xfrm>
            <a:off x="2" y="6"/>
            <a:ext cx="2341777" cy="474120"/>
            <a:chOff x="0" y="1130605"/>
            <a:chExt cx="2601974" cy="1040789"/>
          </a:xfrm>
        </p:grpSpPr>
        <p:sp>
          <p:nvSpPr>
            <p:cNvPr id="16" name="Pentagon 15"/>
            <p:cNvSpPr/>
            <p:nvPr/>
          </p:nvSpPr>
          <p:spPr>
            <a:xfrm>
              <a:off x="0" y="1130605"/>
              <a:ext cx="2601974" cy="1040789"/>
            </a:xfrm>
            <a:prstGeom prst="homePlate">
              <a:avLst/>
            </a:prstGeom>
            <a:solidFill>
              <a:srgbClr val="092140"/>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17" name="Pentagon 4"/>
            <p:cNvSpPr/>
            <p:nvPr/>
          </p:nvSpPr>
          <p:spPr>
            <a:xfrm>
              <a:off x="0" y="1130605"/>
              <a:ext cx="2341777"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2018 </a:t>
              </a:r>
              <a:r>
                <a:rPr lang="mr-IN" sz="2000" i="1" kern="1200" dirty="0" smtClean="0"/>
                <a:t>–</a:t>
              </a:r>
              <a:r>
                <a:rPr lang="en-US" sz="2000" i="1" kern="1200" dirty="0" smtClean="0"/>
                <a:t> 2019</a:t>
              </a:r>
              <a:endParaRPr lang="en-US" sz="2000" kern="1200" dirty="0"/>
            </a:p>
          </p:txBody>
        </p:sp>
      </p:grpSp>
    </p:spTree>
    <p:extLst>
      <p:ext uri="{BB962C8B-B14F-4D97-AF65-F5344CB8AC3E}">
        <p14:creationId xmlns:p14="http://schemas.microsoft.com/office/powerpoint/2010/main" val="259578373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F80FF">
            <a:alpha val="67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Introduction</a:t>
            </a:r>
          </a:p>
          <a:p>
            <a:pPr lvl="1"/>
            <a:r>
              <a:rPr lang="en-US" dirty="0" smtClean="0"/>
              <a:t>School Background</a:t>
            </a:r>
          </a:p>
          <a:p>
            <a:pPr lvl="1"/>
            <a:r>
              <a:rPr lang="en-US" dirty="0" smtClean="0"/>
              <a:t>Problem Statement</a:t>
            </a:r>
          </a:p>
          <a:p>
            <a:pPr lvl="1"/>
            <a:r>
              <a:rPr lang="en-US" dirty="0" smtClean="0"/>
              <a:t>Statistics</a:t>
            </a:r>
          </a:p>
          <a:p>
            <a:r>
              <a:rPr lang="en-US" dirty="0" smtClean="0"/>
              <a:t>ASCA Domains, Mindsets, and Behaviors</a:t>
            </a:r>
          </a:p>
          <a:p>
            <a:r>
              <a:rPr lang="en-US" dirty="0" smtClean="0"/>
              <a:t>Proposed Intervention</a:t>
            </a:r>
          </a:p>
          <a:p>
            <a:pPr lvl="1"/>
            <a:r>
              <a:rPr lang="en-US" dirty="0" smtClean="0"/>
              <a:t>Timeline</a:t>
            </a:r>
          </a:p>
          <a:p>
            <a:pPr lvl="1"/>
            <a:r>
              <a:rPr lang="en-US" dirty="0" smtClean="0"/>
              <a:t>Details and Support</a:t>
            </a:r>
          </a:p>
          <a:p>
            <a:r>
              <a:rPr lang="en-US" dirty="0" smtClean="0"/>
              <a:t>Accountability</a:t>
            </a:r>
          </a:p>
          <a:p>
            <a:r>
              <a:rPr lang="en-US" dirty="0" smtClean="0"/>
              <a:t>Summary</a:t>
            </a:r>
          </a:p>
          <a:p>
            <a:r>
              <a:rPr lang="en-US" dirty="0" smtClean="0"/>
              <a:t>Questions</a:t>
            </a:r>
            <a:endParaRPr lang="en-US" dirty="0"/>
          </a:p>
        </p:txBody>
      </p:sp>
      <p:pic>
        <p:nvPicPr>
          <p:cNvPr id="4" name="Picture 3"/>
          <p:cNvPicPr>
            <a:picLocks noChangeAspect="1"/>
          </p:cNvPicPr>
          <p:nvPr/>
        </p:nvPicPr>
        <p:blipFill>
          <a:blip r:embed="rId3"/>
          <a:stretch>
            <a:fillRect/>
          </a:stretch>
        </p:blipFill>
        <p:spPr>
          <a:xfrm>
            <a:off x="6197601" y="1417638"/>
            <a:ext cx="1557867" cy="1557867"/>
          </a:xfrm>
          <a:prstGeom prst="rect">
            <a:avLst/>
          </a:prstGeom>
        </p:spPr>
      </p:pic>
      <p:pic>
        <p:nvPicPr>
          <p:cNvPr id="5" name="Picture 4"/>
          <p:cNvPicPr>
            <a:picLocks noChangeAspect="1"/>
          </p:cNvPicPr>
          <p:nvPr/>
        </p:nvPicPr>
        <p:blipFill>
          <a:blip r:embed="rId4"/>
          <a:stretch>
            <a:fillRect/>
          </a:stretch>
        </p:blipFill>
        <p:spPr>
          <a:xfrm>
            <a:off x="3352800" y="4699001"/>
            <a:ext cx="1981200" cy="1981200"/>
          </a:xfrm>
          <a:prstGeom prst="rect">
            <a:avLst/>
          </a:prstGeom>
        </p:spPr>
      </p:pic>
      <p:pic>
        <p:nvPicPr>
          <p:cNvPr id="7" name="Picture 6"/>
          <p:cNvPicPr>
            <a:picLocks noChangeAspect="1"/>
          </p:cNvPicPr>
          <p:nvPr/>
        </p:nvPicPr>
        <p:blipFill>
          <a:blip r:embed="rId5"/>
          <a:stretch>
            <a:fillRect/>
          </a:stretch>
        </p:blipFill>
        <p:spPr>
          <a:xfrm>
            <a:off x="6400800" y="3606800"/>
            <a:ext cx="2743200" cy="2743200"/>
          </a:xfrm>
          <a:prstGeom prst="rect">
            <a:avLst/>
          </a:prstGeom>
        </p:spPr>
      </p:pic>
    </p:spTree>
    <p:extLst>
      <p:ext uri="{BB962C8B-B14F-4D97-AF65-F5344CB8AC3E}">
        <p14:creationId xmlns:p14="http://schemas.microsoft.com/office/powerpoint/2010/main" val="295691915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Endorsing public stigma associated with higher levels of self-stigma </a:t>
            </a:r>
            <a:r>
              <a:rPr lang="en-US" sz="2100" dirty="0" smtClean="0"/>
              <a:t>(</a:t>
            </a:r>
            <a:r>
              <a:rPr lang="en-US" sz="2100" dirty="0" err="1" smtClean="0"/>
              <a:t>Bathje</a:t>
            </a:r>
            <a:r>
              <a:rPr lang="en-US" sz="2100" dirty="0"/>
              <a:t> </a:t>
            </a:r>
            <a:r>
              <a:rPr lang="en-US" sz="2100" dirty="0" smtClean="0"/>
              <a:t>&amp; Pryor, 2011)</a:t>
            </a:r>
          </a:p>
          <a:p>
            <a:r>
              <a:rPr lang="en-US" dirty="0" smtClean="0"/>
              <a:t>Participation in mental health program decreased self-stigma and increased willingness to seek help </a:t>
            </a:r>
            <a:r>
              <a:rPr lang="en-US" sz="2100" dirty="0" smtClean="0"/>
              <a:t>(</a:t>
            </a:r>
            <a:r>
              <a:rPr lang="en-US" sz="2100" dirty="0" err="1" smtClean="0"/>
              <a:t>Yau</a:t>
            </a:r>
            <a:r>
              <a:rPr lang="en-US" sz="2100" dirty="0" smtClean="0"/>
              <a:t>, Pun, &amp; Tang, 2011).</a:t>
            </a:r>
          </a:p>
          <a:p>
            <a:r>
              <a:rPr lang="en-US" dirty="0" smtClean="0"/>
              <a:t>Curriculum on mental illness associated with increased stigma awareness and action</a:t>
            </a:r>
            <a:r>
              <a:rPr lang="en-US" sz="2100" dirty="0" smtClean="0"/>
              <a:t> (Painter et al., 2016).</a:t>
            </a:r>
          </a:p>
          <a:p>
            <a:r>
              <a:rPr lang="en-US" dirty="0" smtClean="0"/>
              <a:t>Students with reflective coping skills more likely to seek help than problem-focused coping styles. Latter group experiences more distress and are the ones who need to learn coping skills </a:t>
            </a:r>
            <a:r>
              <a:rPr lang="en-US" sz="2100" dirty="0" smtClean="0"/>
              <a:t>(</a:t>
            </a:r>
            <a:r>
              <a:rPr lang="en-US" sz="2100" dirty="0" err="1" smtClean="0"/>
              <a:t>Julal</a:t>
            </a:r>
            <a:r>
              <a:rPr lang="en-US" sz="2100" dirty="0" smtClean="0"/>
              <a:t>, 2013)</a:t>
            </a:r>
            <a:r>
              <a:rPr lang="en-US" dirty="0" smtClean="0"/>
              <a:t>.</a:t>
            </a:r>
          </a:p>
        </p:txBody>
      </p:sp>
      <p:grpSp>
        <p:nvGrpSpPr>
          <p:cNvPr id="6" name="Group 5"/>
          <p:cNvGrpSpPr/>
          <p:nvPr/>
        </p:nvGrpSpPr>
        <p:grpSpPr>
          <a:xfrm>
            <a:off x="2" y="6"/>
            <a:ext cx="2341777" cy="474120"/>
            <a:chOff x="0" y="1130605"/>
            <a:chExt cx="2601974" cy="1040789"/>
          </a:xfrm>
        </p:grpSpPr>
        <p:sp>
          <p:nvSpPr>
            <p:cNvPr id="7" name="Pentagon 6"/>
            <p:cNvSpPr/>
            <p:nvPr/>
          </p:nvSpPr>
          <p:spPr>
            <a:xfrm>
              <a:off x="0" y="1130605"/>
              <a:ext cx="2601974" cy="1040789"/>
            </a:xfrm>
            <a:prstGeom prst="homePlate">
              <a:avLst/>
            </a:prstGeom>
            <a:solidFill>
              <a:srgbClr val="092140"/>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8" name="Pentagon 4"/>
            <p:cNvSpPr/>
            <p:nvPr/>
          </p:nvSpPr>
          <p:spPr>
            <a:xfrm>
              <a:off x="0" y="1130605"/>
              <a:ext cx="2341777"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2018 </a:t>
              </a:r>
              <a:r>
                <a:rPr lang="mr-IN" sz="2000" i="1" kern="1200" dirty="0" smtClean="0"/>
                <a:t>–</a:t>
              </a:r>
              <a:r>
                <a:rPr lang="en-US" sz="2000" i="1" kern="1200" dirty="0" smtClean="0"/>
                <a:t> 2019</a:t>
              </a:r>
              <a:endParaRPr lang="en-US" sz="2000" kern="1200" dirty="0"/>
            </a:p>
          </p:txBody>
        </p:sp>
      </p:grpSp>
    </p:spTree>
    <p:extLst>
      <p:ext uri="{BB962C8B-B14F-4D97-AF65-F5344CB8AC3E}">
        <p14:creationId xmlns:p14="http://schemas.microsoft.com/office/powerpoint/2010/main" val="43469030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level</a:t>
            </a:r>
            <a:endParaRPr lang="en-US" dirty="0"/>
          </a:p>
        </p:txBody>
      </p:sp>
      <p:sp>
        <p:nvSpPr>
          <p:cNvPr id="3" name="Content Placeholder 2"/>
          <p:cNvSpPr>
            <a:spLocks noGrp="1"/>
          </p:cNvSpPr>
          <p:nvPr>
            <p:ph idx="1"/>
          </p:nvPr>
        </p:nvSpPr>
        <p:spPr/>
        <p:txBody>
          <a:bodyPr>
            <a:normAutofit/>
          </a:bodyPr>
          <a:lstStyle/>
          <a:p>
            <a:r>
              <a:rPr lang="en-US" dirty="0" smtClean="0"/>
              <a:t>Mental illness myths and facts</a:t>
            </a:r>
          </a:p>
          <a:p>
            <a:r>
              <a:rPr lang="en-US" dirty="0" smtClean="0"/>
              <a:t>Recognizing signs</a:t>
            </a:r>
          </a:p>
          <a:p>
            <a:r>
              <a:rPr lang="en-US" dirty="0" smtClean="0"/>
              <a:t>Scenarios </a:t>
            </a:r>
          </a:p>
          <a:p>
            <a:r>
              <a:rPr lang="en-US" dirty="0" smtClean="0"/>
              <a:t>How you can help your teen</a:t>
            </a:r>
          </a:p>
          <a:p>
            <a:endParaRPr lang="en-US" dirty="0"/>
          </a:p>
        </p:txBody>
      </p:sp>
      <p:pic>
        <p:nvPicPr>
          <p:cNvPr id="4" name="Picture 3"/>
          <p:cNvPicPr>
            <a:picLocks noChangeAspect="1"/>
          </p:cNvPicPr>
          <p:nvPr/>
        </p:nvPicPr>
        <p:blipFill>
          <a:blip r:embed="rId3"/>
          <a:stretch>
            <a:fillRect/>
          </a:stretch>
        </p:blipFill>
        <p:spPr>
          <a:xfrm>
            <a:off x="3375770" y="4036170"/>
            <a:ext cx="2821831" cy="2821830"/>
          </a:xfrm>
          <a:prstGeom prst="rect">
            <a:avLst/>
          </a:prstGeom>
        </p:spPr>
      </p:pic>
      <p:grpSp>
        <p:nvGrpSpPr>
          <p:cNvPr id="8" name="Group 7"/>
          <p:cNvGrpSpPr/>
          <p:nvPr/>
        </p:nvGrpSpPr>
        <p:grpSpPr>
          <a:xfrm>
            <a:off x="2040918" y="6"/>
            <a:ext cx="2601975" cy="474120"/>
            <a:chOff x="2084172" y="1130605"/>
            <a:chExt cx="2601974" cy="1040789"/>
          </a:xfrm>
        </p:grpSpPr>
        <p:sp>
          <p:nvSpPr>
            <p:cNvPr id="9" name="Chevron 8"/>
            <p:cNvSpPr/>
            <p:nvPr/>
          </p:nvSpPr>
          <p:spPr>
            <a:xfrm>
              <a:off x="2084172" y="1130605"/>
              <a:ext cx="2601974" cy="1040789"/>
            </a:xfrm>
            <a:prstGeom prst="chevron">
              <a:avLst/>
            </a:prstGeom>
            <a:solidFill>
              <a:schemeClr val="tx2">
                <a:lumMod val="60000"/>
                <a:lumOff val="40000"/>
              </a:schemeClr>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10" name="Chevron 4"/>
            <p:cNvSpPr/>
            <p:nvPr/>
          </p:nvSpPr>
          <p:spPr>
            <a:xfrm>
              <a:off x="2604567" y="1130605"/>
              <a:ext cx="1561185"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2019 </a:t>
              </a:r>
              <a:r>
                <a:rPr lang="mr-IN" sz="2000" i="1" kern="1200" dirty="0" smtClean="0"/>
                <a:t>–</a:t>
              </a:r>
              <a:r>
                <a:rPr lang="en-US" sz="2000" i="1" kern="1200" dirty="0" smtClean="0"/>
                <a:t> 2020</a:t>
              </a:r>
              <a:endParaRPr lang="en-US" sz="2000" kern="1200" dirty="0"/>
            </a:p>
          </p:txBody>
        </p:sp>
      </p:grpSp>
      <p:grpSp>
        <p:nvGrpSpPr>
          <p:cNvPr id="23" name="Group 22"/>
          <p:cNvGrpSpPr/>
          <p:nvPr/>
        </p:nvGrpSpPr>
        <p:grpSpPr>
          <a:xfrm>
            <a:off x="2" y="6"/>
            <a:ext cx="2341777" cy="474120"/>
            <a:chOff x="0" y="1130605"/>
            <a:chExt cx="2601974" cy="1040789"/>
          </a:xfrm>
        </p:grpSpPr>
        <p:sp>
          <p:nvSpPr>
            <p:cNvPr id="24" name="Pentagon 23"/>
            <p:cNvSpPr/>
            <p:nvPr/>
          </p:nvSpPr>
          <p:spPr>
            <a:xfrm>
              <a:off x="0" y="1130605"/>
              <a:ext cx="2601974" cy="1040789"/>
            </a:xfrm>
            <a:prstGeom prst="homePlate">
              <a:avLst/>
            </a:prstGeom>
            <a:solidFill>
              <a:srgbClr val="092140"/>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25" name="Pentagon 4"/>
            <p:cNvSpPr/>
            <p:nvPr/>
          </p:nvSpPr>
          <p:spPr>
            <a:xfrm>
              <a:off x="0" y="1130605"/>
              <a:ext cx="2341777"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2018 </a:t>
              </a:r>
              <a:r>
                <a:rPr lang="mr-IN" sz="2000" i="1" kern="1200" dirty="0" smtClean="0"/>
                <a:t>–</a:t>
              </a:r>
              <a:r>
                <a:rPr lang="en-US" sz="2000" i="1" kern="1200" dirty="0" smtClean="0"/>
                <a:t> 2019</a:t>
              </a:r>
              <a:endParaRPr lang="en-US" sz="2000" kern="1200" dirty="0"/>
            </a:p>
          </p:txBody>
        </p:sp>
      </p:grpSp>
    </p:spTree>
    <p:extLst>
      <p:ext uri="{BB962C8B-B14F-4D97-AF65-F5344CB8AC3E}">
        <p14:creationId xmlns:p14="http://schemas.microsoft.com/office/powerpoint/2010/main" val="357554558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a:t>
            </a:r>
            <a:endParaRPr lang="en-US" dirty="0"/>
          </a:p>
        </p:txBody>
      </p:sp>
      <p:sp>
        <p:nvSpPr>
          <p:cNvPr id="3" name="Content Placeholder 2"/>
          <p:cNvSpPr>
            <a:spLocks noGrp="1"/>
          </p:cNvSpPr>
          <p:nvPr>
            <p:ph idx="1"/>
          </p:nvPr>
        </p:nvSpPr>
        <p:spPr/>
        <p:txBody>
          <a:bodyPr>
            <a:normAutofit/>
          </a:bodyPr>
          <a:lstStyle/>
          <a:p>
            <a:r>
              <a:rPr lang="en-US" dirty="0" smtClean="0"/>
              <a:t>Higher likelihood of child self-stigmatization when parents attempt to hide their child’s mental illness </a:t>
            </a:r>
            <a:r>
              <a:rPr lang="en-US" sz="1800" dirty="0" smtClean="0"/>
              <a:t>(Moses, 2010)</a:t>
            </a:r>
            <a:r>
              <a:rPr lang="en-US" dirty="0" smtClean="0"/>
              <a:t>. </a:t>
            </a:r>
          </a:p>
          <a:p>
            <a:r>
              <a:rPr lang="en-US" dirty="0" smtClean="0"/>
              <a:t>Parental awareness of mental illness significantly increases likelihood of seeking more and higher quality treatments for children </a:t>
            </a:r>
            <a:r>
              <a:rPr lang="en-US" sz="1800" dirty="0" smtClean="0"/>
              <a:t>(Mendenhall, 2012)</a:t>
            </a:r>
          </a:p>
        </p:txBody>
      </p:sp>
      <p:pic>
        <p:nvPicPr>
          <p:cNvPr id="5" name="Picture 4"/>
          <p:cNvPicPr>
            <a:picLocks noChangeAspect="1"/>
          </p:cNvPicPr>
          <p:nvPr/>
        </p:nvPicPr>
        <p:blipFill>
          <a:blip r:embed="rId3"/>
          <a:stretch>
            <a:fillRect/>
          </a:stretch>
        </p:blipFill>
        <p:spPr>
          <a:xfrm>
            <a:off x="5350931" y="4686828"/>
            <a:ext cx="2167467" cy="2167467"/>
          </a:xfrm>
          <a:prstGeom prst="rect">
            <a:avLst/>
          </a:prstGeom>
        </p:spPr>
      </p:pic>
      <p:grpSp>
        <p:nvGrpSpPr>
          <p:cNvPr id="7" name="Group 6"/>
          <p:cNvGrpSpPr/>
          <p:nvPr/>
        </p:nvGrpSpPr>
        <p:grpSpPr>
          <a:xfrm>
            <a:off x="2040918" y="6"/>
            <a:ext cx="2601975" cy="474120"/>
            <a:chOff x="2084172" y="1130605"/>
            <a:chExt cx="2601974" cy="1040789"/>
          </a:xfrm>
        </p:grpSpPr>
        <p:sp>
          <p:nvSpPr>
            <p:cNvPr id="8" name="Chevron 7"/>
            <p:cNvSpPr/>
            <p:nvPr/>
          </p:nvSpPr>
          <p:spPr>
            <a:xfrm>
              <a:off x="2084172" y="1130605"/>
              <a:ext cx="2601974" cy="1040789"/>
            </a:xfrm>
            <a:prstGeom prst="chevron">
              <a:avLst/>
            </a:prstGeom>
            <a:solidFill>
              <a:schemeClr val="tx2">
                <a:lumMod val="60000"/>
                <a:lumOff val="40000"/>
              </a:schemeClr>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9" name="Chevron 4"/>
            <p:cNvSpPr/>
            <p:nvPr/>
          </p:nvSpPr>
          <p:spPr>
            <a:xfrm>
              <a:off x="2604567" y="1130605"/>
              <a:ext cx="1561185"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2019 </a:t>
              </a:r>
              <a:r>
                <a:rPr lang="mr-IN" sz="2000" i="1" kern="1200" dirty="0" smtClean="0"/>
                <a:t>–</a:t>
              </a:r>
              <a:r>
                <a:rPr lang="en-US" sz="2000" i="1" kern="1200" dirty="0" smtClean="0"/>
                <a:t> 2020</a:t>
              </a:r>
              <a:endParaRPr lang="en-US" sz="2000" kern="1200" dirty="0"/>
            </a:p>
          </p:txBody>
        </p:sp>
      </p:grpSp>
      <p:grpSp>
        <p:nvGrpSpPr>
          <p:cNvPr id="10" name="Group 9"/>
          <p:cNvGrpSpPr/>
          <p:nvPr/>
        </p:nvGrpSpPr>
        <p:grpSpPr>
          <a:xfrm>
            <a:off x="2" y="6"/>
            <a:ext cx="2341777" cy="474120"/>
            <a:chOff x="0" y="1130605"/>
            <a:chExt cx="2601974" cy="1040789"/>
          </a:xfrm>
        </p:grpSpPr>
        <p:sp>
          <p:nvSpPr>
            <p:cNvPr id="11" name="Pentagon 10"/>
            <p:cNvSpPr/>
            <p:nvPr/>
          </p:nvSpPr>
          <p:spPr>
            <a:xfrm>
              <a:off x="0" y="1130605"/>
              <a:ext cx="2601974" cy="1040789"/>
            </a:xfrm>
            <a:prstGeom prst="homePlate">
              <a:avLst/>
            </a:prstGeom>
            <a:solidFill>
              <a:srgbClr val="092140"/>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12" name="Pentagon 4"/>
            <p:cNvSpPr/>
            <p:nvPr/>
          </p:nvSpPr>
          <p:spPr>
            <a:xfrm>
              <a:off x="0" y="1130605"/>
              <a:ext cx="2341777"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2018 </a:t>
              </a:r>
              <a:r>
                <a:rPr lang="mr-IN" sz="2000" i="1" kern="1200" dirty="0" smtClean="0"/>
                <a:t>–</a:t>
              </a:r>
              <a:r>
                <a:rPr lang="en-US" sz="2000" i="1" kern="1200" dirty="0" smtClean="0"/>
                <a:t> 2019</a:t>
              </a:r>
              <a:endParaRPr lang="en-US" sz="2000" kern="1200" dirty="0"/>
            </a:p>
          </p:txBody>
        </p:sp>
      </p:grpSp>
    </p:spTree>
    <p:extLst>
      <p:ext uri="{BB962C8B-B14F-4D97-AF65-F5344CB8AC3E}">
        <p14:creationId xmlns:p14="http://schemas.microsoft.com/office/powerpoint/2010/main" val="232311539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Focused Support</a:t>
            </a:r>
            <a:endParaRPr lang="en-US" dirty="0"/>
          </a:p>
        </p:txBody>
      </p:sp>
      <p:sp>
        <p:nvSpPr>
          <p:cNvPr id="3" name="Content Placeholder 2"/>
          <p:cNvSpPr>
            <a:spLocks noGrp="1"/>
          </p:cNvSpPr>
          <p:nvPr>
            <p:ph idx="1"/>
          </p:nvPr>
        </p:nvSpPr>
        <p:spPr/>
        <p:txBody>
          <a:bodyPr/>
          <a:lstStyle/>
          <a:p>
            <a:r>
              <a:rPr lang="en-US" sz="2900" dirty="0" smtClean="0"/>
              <a:t>Currently: Individual counseling</a:t>
            </a:r>
            <a:endParaRPr lang="en-US" sz="2900" dirty="0"/>
          </a:p>
          <a:p>
            <a:r>
              <a:rPr lang="en-US" sz="2900" dirty="0"/>
              <a:t>Skills for Academic and Social Success (SASS) group </a:t>
            </a:r>
            <a:endParaRPr lang="en-US" sz="2900" dirty="0" smtClean="0"/>
          </a:p>
          <a:p>
            <a:r>
              <a:rPr lang="en-US" sz="2900" dirty="0" smtClean="0"/>
              <a:t>Trained peer counselors</a:t>
            </a:r>
          </a:p>
          <a:p>
            <a:endParaRPr lang="en-US" dirty="0" smtClean="0"/>
          </a:p>
        </p:txBody>
      </p:sp>
      <p:pic>
        <p:nvPicPr>
          <p:cNvPr id="4" name="Picture 3"/>
          <p:cNvPicPr>
            <a:picLocks noChangeAspect="1"/>
          </p:cNvPicPr>
          <p:nvPr/>
        </p:nvPicPr>
        <p:blipFill>
          <a:blip r:embed="rId3"/>
          <a:stretch>
            <a:fillRect/>
          </a:stretch>
        </p:blipFill>
        <p:spPr>
          <a:xfrm>
            <a:off x="5435600" y="3606800"/>
            <a:ext cx="3251200" cy="3251201"/>
          </a:xfrm>
          <a:prstGeom prst="rect">
            <a:avLst/>
          </a:prstGeom>
        </p:spPr>
      </p:pic>
      <p:pic>
        <p:nvPicPr>
          <p:cNvPr id="5" name="Picture 4"/>
          <p:cNvPicPr>
            <a:picLocks noChangeAspect="1"/>
          </p:cNvPicPr>
          <p:nvPr/>
        </p:nvPicPr>
        <p:blipFill>
          <a:blip r:embed="rId4"/>
          <a:stretch>
            <a:fillRect/>
          </a:stretch>
        </p:blipFill>
        <p:spPr>
          <a:xfrm>
            <a:off x="457200" y="3606800"/>
            <a:ext cx="3251200" cy="3251201"/>
          </a:xfrm>
          <a:prstGeom prst="rect">
            <a:avLst/>
          </a:prstGeom>
        </p:spPr>
      </p:pic>
      <p:grpSp>
        <p:nvGrpSpPr>
          <p:cNvPr id="6" name="Group 5"/>
          <p:cNvGrpSpPr/>
          <p:nvPr/>
        </p:nvGrpSpPr>
        <p:grpSpPr>
          <a:xfrm>
            <a:off x="2040918" y="6"/>
            <a:ext cx="2601975" cy="474120"/>
            <a:chOff x="2084172" y="1130605"/>
            <a:chExt cx="2601974" cy="1040789"/>
          </a:xfrm>
        </p:grpSpPr>
        <p:sp>
          <p:nvSpPr>
            <p:cNvPr id="7" name="Chevron 6"/>
            <p:cNvSpPr/>
            <p:nvPr/>
          </p:nvSpPr>
          <p:spPr>
            <a:xfrm>
              <a:off x="2084172" y="1130605"/>
              <a:ext cx="2601974" cy="1040789"/>
            </a:xfrm>
            <a:prstGeom prst="chevron">
              <a:avLst/>
            </a:prstGeom>
            <a:solidFill>
              <a:schemeClr val="tx2">
                <a:lumMod val="60000"/>
                <a:lumOff val="40000"/>
              </a:schemeClr>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8" name="Chevron 4"/>
            <p:cNvSpPr/>
            <p:nvPr/>
          </p:nvSpPr>
          <p:spPr>
            <a:xfrm>
              <a:off x="2604567" y="1130605"/>
              <a:ext cx="1561185"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2019 </a:t>
              </a:r>
              <a:r>
                <a:rPr lang="mr-IN" sz="2000" i="1" kern="1200" dirty="0" smtClean="0"/>
                <a:t>–</a:t>
              </a:r>
              <a:r>
                <a:rPr lang="en-US" sz="2000" i="1" kern="1200" dirty="0" smtClean="0"/>
                <a:t> 2020</a:t>
              </a:r>
              <a:endParaRPr lang="en-US" sz="2000" kern="1200" dirty="0"/>
            </a:p>
          </p:txBody>
        </p:sp>
      </p:grpSp>
      <p:grpSp>
        <p:nvGrpSpPr>
          <p:cNvPr id="9" name="Group 8"/>
          <p:cNvGrpSpPr/>
          <p:nvPr/>
        </p:nvGrpSpPr>
        <p:grpSpPr>
          <a:xfrm>
            <a:off x="2" y="6"/>
            <a:ext cx="2341777" cy="474120"/>
            <a:chOff x="0" y="1130605"/>
            <a:chExt cx="2601974" cy="1040789"/>
          </a:xfrm>
        </p:grpSpPr>
        <p:sp>
          <p:nvSpPr>
            <p:cNvPr id="10" name="Pentagon 9"/>
            <p:cNvSpPr/>
            <p:nvPr/>
          </p:nvSpPr>
          <p:spPr>
            <a:xfrm>
              <a:off x="0" y="1130605"/>
              <a:ext cx="2601974" cy="1040789"/>
            </a:xfrm>
            <a:prstGeom prst="homePlate">
              <a:avLst/>
            </a:prstGeom>
            <a:solidFill>
              <a:srgbClr val="092140"/>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11" name="Pentagon 4"/>
            <p:cNvSpPr/>
            <p:nvPr/>
          </p:nvSpPr>
          <p:spPr>
            <a:xfrm>
              <a:off x="0" y="1130605"/>
              <a:ext cx="2341777"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2018 </a:t>
              </a:r>
              <a:r>
                <a:rPr lang="mr-IN" sz="2000" i="1" kern="1200" dirty="0" smtClean="0"/>
                <a:t>–</a:t>
              </a:r>
              <a:r>
                <a:rPr lang="en-US" sz="2000" i="1" kern="1200" dirty="0" smtClean="0"/>
                <a:t> 2019</a:t>
              </a:r>
              <a:endParaRPr lang="en-US" sz="2000" kern="1200" dirty="0"/>
            </a:p>
          </p:txBody>
        </p:sp>
      </p:grpSp>
      <p:grpSp>
        <p:nvGrpSpPr>
          <p:cNvPr id="12" name="Group 11"/>
          <p:cNvGrpSpPr/>
          <p:nvPr/>
        </p:nvGrpSpPr>
        <p:grpSpPr>
          <a:xfrm>
            <a:off x="4336598" y="14"/>
            <a:ext cx="2601975" cy="474120"/>
            <a:chOff x="4165752" y="1130605"/>
            <a:chExt cx="2601974" cy="1040789"/>
          </a:xfrm>
        </p:grpSpPr>
        <p:sp>
          <p:nvSpPr>
            <p:cNvPr id="13" name="Chevron 12"/>
            <p:cNvSpPr/>
            <p:nvPr/>
          </p:nvSpPr>
          <p:spPr>
            <a:xfrm>
              <a:off x="4165752" y="1130605"/>
              <a:ext cx="2601974" cy="1040789"/>
            </a:xfrm>
            <a:prstGeom prst="chevron">
              <a:avLst/>
            </a:prstGeom>
            <a:solidFill>
              <a:srgbClr val="092140"/>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14" name="Chevron 4"/>
            <p:cNvSpPr/>
            <p:nvPr/>
          </p:nvSpPr>
          <p:spPr>
            <a:xfrm>
              <a:off x="4686147" y="1130605"/>
              <a:ext cx="1561185"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2020 </a:t>
              </a:r>
              <a:r>
                <a:rPr lang="mr-IN" sz="2000" i="1" kern="1200" dirty="0" smtClean="0"/>
                <a:t>–</a:t>
              </a:r>
              <a:r>
                <a:rPr lang="en-US" sz="2000" i="1" kern="1200" dirty="0" smtClean="0"/>
                <a:t> 2021</a:t>
              </a:r>
              <a:endParaRPr lang="en-US" sz="2000" kern="1200" dirty="0"/>
            </a:p>
          </p:txBody>
        </p:sp>
      </p:grpSp>
    </p:spTree>
    <p:extLst>
      <p:ext uri="{BB962C8B-B14F-4D97-AF65-F5344CB8AC3E}">
        <p14:creationId xmlns:p14="http://schemas.microsoft.com/office/powerpoint/2010/main" val="122677407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0267" y="528633"/>
            <a:ext cx="8229600" cy="1143000"/>
          </a:xfrm>
        </p:spPr>
        <p:txBody>
          <a:bodyPr>
            <a:normAutofit fontScale="90000"/>
          </a:bodyPr>
          <a:lstStyle/>
          <a:p>
            <a:r>
              <a:rPr lang="en-US" dirty="0" smtClean="0"/>
              <a:t>Skills for Academic and Social Success </a:t>
            </a:r>
            <a:r>
              <a:rPr lang="en-US" sz="3100" dirty="0" smtClean="0"/>
              <a:t>(Fisher, </a:t>
            </a:r>
            <a:r>
              <a:rPr lang="en-US" sz="3100" dirty="0" err="1" smtClean="0"/>
              <a:t>Masia</a:t>
            </a:r>
            <a:r>
              <a:rPr lang="en-US" sz="3100" dirty="0" smtClean="0"/>
              <a:t>-Warner, &amp; Klein, 2004)</a:t>
            </a:r>
            <a:endParaRPr lang="en-US" dirty="0"/>
          </a:p>
        </p:txBody>
      </p:sp>
      <p:sp>
        <p:nvSpPr>
          <p:cNvPr id="3" name="Content Placeholder 2"/>
          <p:cNvSpPr>
            <a:spLocks noGrp="1"/>
          </p:cNvSpPr>
          <p:nvPr>
            <p:ph idx="1"/>
          </p:nvPr>
        </p:nvSpPr>
        <p:spPr>
          <a:xfrm>
            <a:off x="457200" y="1854196"/>
            <a:ext cx="8229600" cy="4525964"/>
          </a:xfrm>
        </p:spPr>
        <p:txBody>
          <a:bodyPr/>
          <a:lstStyle/>
          <a:p>
            <a:r>
              <a:rPr lang="en-US" dirty="0" smtClean="0"/>
              <a:t>Group consists of:</a:t>
            </a:r>
          </a:p>
          <a:p>
            <a:pPr lvl="1"/>
            <a:r>
              <a:rPr lang="en-US" dirty="0" smtClean="0"/>
              <a:t>12 weekly sessions, no longer than one class period</a:t>
            </a:r>
          </a:p>
          <a:p>
            <a:pPr lvl="1"/>
            <a:r>
              <a:rPr lang="en-US" dirty="0" smtClean="0"/>
              <a:t>2 individual check-ins</a:t>
            </a:r>
          </a:p>
          <a:p>
            <a:pPr lvl="1"/>
            <a:r>
              <a:rPr lang="en-US" dirty="0" smtClean="0"/>
              <a:t>4 social events with “peer assistants”</a:t>
            </a:r>
          </a:p>
          <a:p>
            <a:pPr lvl="1"/>
            <a:r>
              <a:rPr lang="en-US" dirty="0" smtClean="0"/>
              <a:t>Meetings with parents and teachers</a:t>
            </a:r>
          </a:p>
          <a:p>
            <a:r>
              <a:rPr lang="en-US" b="1" dirty="0" smtClean="0"/>
              <a:t>Topics</a:t>
            </a:r>
            <a:r>
              <a:rPr lang="en-US" dirty="0" smtClean="0"/>
              <a:t>: </a:t>
            </a:r>
            <a:r>
              <a:rPr lang="en-US" dirty="0" err="1" smtClean="0"/>
              <a:t>Psychoeducation</a:t>
            </a:r>
            <a:r>
              <a:rPr lang="en-US" dirty="0" smtClean="0"/>
              <a:t>, realistic thinking, social skills training, exposure</a:t>
            </a:r>
            <a:endParaRPr lang="en-US" dirty="0"/>
          </a:p>
        </p:txBody>
      </p:sp>
      <p:grpSp>
        <p:nvGrpSpPr>
          <p:cNvPr id="13" name="Group 12"/>
          <p:cNvGrpSpPr/>
          <p:nvPr/>
        </p:nvGrpSpPr>
        <p:grpSpPr>
          <a:xfrm>
            <a:off x="2040918" y="6"/>
            <a:ext cx="2601975" cy="474120"/>
            <a:chOff x="2084172" y="1130605"/>
            <a:chExt cx="2601974" cy="1040789"/>
          </a:xfrm>
        </p:grpSpPr>
        <p:sp>
          <p:nvSpPr>
            <p:cNvPr id="14" name="Chevron 13"/>
            <p:cNvSpPr/>
            <p:nvPr/>
          </p:nvSpPr>
          <p:spPr>
            <a:xfrm>
              <a:off x="2084172" y="1130605"/>
              <a:ext cx="2601974" cy="1040789"/>
            </a:xfrm>
            <a:prstGeom prst="chevron">
              <a:avLst/>
            </a:prstGeom>
            <a:solidFill>
              <a:schemeClr val="tx2">
                <a:lumMod val="60000"/>
                <a:lumOff val="40000"/>
              </a:schemeClr>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15" name="Chevron 4"/>
            <p:cNvSpPr/>
            <p:nvPr/>
          </p:nvSpPr>
          <p:spPr>
            <a:xfrm>
              <a:off x="2604567" y="1130605"/>
              <a:ext cx="1561185"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2019 </a:t>
              </a:r>
              <a:r>
                <a:rPr lang="mr-IN" sz="2000" i="1" kern="1200" dirty="0" smtClean="0"/>
                <a:t>–</a:t>
              </a:r>
              <a:r>
                <a:rPr lang="en-US" sz="2000" i="1" kern="1200" dirty="0" smtClean="0"/>
                <a:t> 2020</a:t>
              </a:r>
              <a:endParaRPr lang="en-US" sz="2000" kern="1200" dirty="0"/>
            </a:p>
          </p:txBody>
        </p:sp>
      </p:grpSp>
      <p:grpSp>
        <p:nvGrpSpPr>
          <p:cNvPr id="16" name="Group 15"/>
          <p:cNvGrpSpPr/>
          <p:nvPr/>
        </p:nvGrpSpPr>
        <p:grpSpPr>
          <a:xfrm>
            <a:off x="2" y="6"/>
            <a:ext cx="2341777" cy="474120"/>
            <a:chOff x="0" y="1130605"/>
            <a:chExt cx="2601974" cy="1040789"/>
          </a:xfrm>
        </p:grpSpPr>
        <p:sp>
          <p:nvSpPr>
            <p:cNvPr id="17" name="Pentagon 16"/>
            <p:cNvSpPr/>
            <p:nvPr/>
          </p:nvSpPr>
          <p:spPr>
            <a:xfrm>
              <a:off x="0" y="1130605"/>
              <a:ext cx="2601974" cy="1040789"/>
            </a:xfrm>
            <a:prstGeom prst="homePlate">
              <a:avLst/>
            </a:prstGeom>
            <a:solidFill>
              <a:srgbClr val="092140"/>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18" name="Pentagon 4"/>
            <p:cNvSpPr/>
            <p:nvPr/>
          </p:nvSpPr>
          <p:spPr>
            <a:xfrm>
              <a:off x="0" y="1130605"/>
              <a:ext cx="2341777"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2018 </a:t>
              </a:r>
              <a:r>
                <a:rPr lang="mr-IN" sz="2000" i="1" kern="1200" dirty="0" smtClean="0"/>
                <a:t>–</a:t>
              </a:r>
              <a:r>
                <a:rPr lang="en-US" sz="2000" i="1" kern="1200" dirty="0" smtClean="0"/>
                <a:t> 2019</a:t>
              </a:r>
              <a:endParaRPr lang="en-US" sz="2000" kern="1200" dirty="0"/>
            </a:p>
          </p:txBody>
        </p:sp>
      </p:grpSp>
      <p:grpSp>
        <p:nvGrpSpPr>
          <p:cNvPr id="19" name="Group 18"/>
          <p:cNvGrpSpPr/>
          <p:nvPr/>
        </p:nvGrpSpPr>
        <p:grpSpPr>
          <a:xfrm>
            <a:off x="4336598" y="14"/>
            <a:ext cx="2601975" cy="474120"/>
            <a:chOff x="4165752" y="1130605"/>
            <a:chExt cx="2601974" cy="1040789"/>
          </a:xfrm>
        </p:grpSpPr>
        <p:sp>
          <p:nvSpPr>
            <p:cNvPr id="20" name="Chevron 19"/>
            <p:cNvSpPr/>
            <p:nvPr/>
          </p:nvSpPr>
          <p:spPr>
            <a:xfrm>
              <a:off x="4165752" y="1130605"/>
              <a:ext cx="2601974" cy="1040789"/>
            </a:xfrm>
            <a:prstGeom prst="chevron">
              <a:avLst/>
            </a:prstGeom>
            <a:solidFill>
              <a:srgbClr val="092140"/>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21" name="Chevron 4"/>
            <p:cNvSpPr/>
            <p:nvPr/>
          </p:nvSpPr>
          <p:spPr>
            <a:xfrm>
              <a:off x="4686147" y="1130605"/>
              <a:ext cx="1561185"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2020 </a:t>
              </a:r>
              <a:r>
                <a:rPr lang="mr-IN" sz="2000" i="1" kern="1200" dirty="0" smtClean="0"/>
                <a:t>–</a:t>
              </a:r>
              <a:r>
                <a:rPr lang="en-US" sz="2000" i="1" kern="1200" dirty="0" smtClean="0"/>
                <a:t> 2021</a:t>
              </a:r>
              <a:endParaRPr lang="en-US" sz="2000" kern="1200" dirty="0"/>
            </a:p>
          </p:txBody>
        </p:sp>
      </p:grpSp>
    </p:spTree>
    <p:extLst>
      <p:ext uri="{BB962C8B-B14F-4D97-AF65-F5344CB8AC3E}">
        <p14:creationId xmlns:p14="http://schemas.microsoft.com/office/powerpoint/2010/main" val="414368626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a:t>
            </a:r>
            <a:endParaRPr lang="en-US" dirty="0"/>
          </a:p>
        </p:txBody>
      </p:sp>
      <p:sp>
        <p:nvSpPr>
          <p:cNvPr id="3" name="Content Placeholder 2"/>
          <p:cNvSpPr>
            <a:spLocks noGrp="1"/>
          </p:cNvSpPr>
          <p:nvPr>
            <p:ph idx="1"/>
          </p:nvPr>
        </p:nvSpPr>
        <p:spPr/>
        <p:txBody>
          <a:bodyPr/>
          <a:lstStyle/>
          <a:p>
            <a:r>
              <a:rPr lang="en-US" dirty="0" smtClean="0"/>
              <a:t>Individual and/or group cognitive behavioral therapy significantly more effective in reducing anxiety than no intervention </a:t>
            </a:r>
            <a:r>
              <a:rPr lang="en-US" sz="2000" dirty="0" smtClean="0"/>
              <a:t>(</a:t>
            </a:r>
            <a:r>
              <a:rPr lang="en-US" sz="2000" dirty="0" err="1" smtClean="0"/>
              <a:t>Wergeland</a:t>
            </a:r>
            <a:r>
              <a:rPr lang="en-US" sz="2000" dirty="0" smtClean="0"/>
              <a:t> et al., 2014)</a:t>
            </a:r>
            <a:endParaRPr lang="en-US" dirty="0" smtClean="0"/>
          </a:p>
          <a:p>
            <a:r>
              <a:rPr lang="en-US" dirty="0" smtClean="0"/>
              <a:t>SASS shown to decrease anxiety </a:t>
            </a:r>
            <a:r>
              <a:rPr lang="en-US" sz="2000" dirty="0" smtClean="0"/>
              <a:t>(Miller et al., 2011)</a:t>
            </a:r>
          </a:p>
          <a:p>
            <a:r>
              <a:rPr lang="en-US" dirty="0" smtClean="0"/>
              <a:t>Peer counseling </a:t>
            </a:r>
            <a:r>
              <a:rPr lang="mr-IN" dirty="0" smtClean="0"/>
              <a:t>–</a:t>
            </a:r>
            <a:r>
              <a:rPr lang="en-US" dirty="0" smtClean="0"/>
              <a:t> check ins from group; milder cases</a:t>
            </a:r>
          </a:p>
          <a:p>
            <a:pPr lvl="1"/>
            <a:r>
              <a:rPr lang="en-US" i="1" dirty="0" smtClean="0"/>
              <a:t>Current caseload ~417 students/counselor</a:t>
            </a:r>
          </a:p>
        </p:txBody>
      </p:sp>
      <p:grpSp>
        <p:nvGrpSpPr>
          <p:cNvPr id="4" name="Group 3"/>
          <p:cNvGrpSpPr/>
          <p:nvPr/>
        </p:nvGrpSpPr>
        <p:grpSpPr>
          <a:xfrm>
            <a:off x="2040918" y="6"/>
            <a:ext cx="2601975" cy="474120"/>
            <a:chOff x="2084172" y="1130605"/>
            <a:chExt cx="2601974" cy="1040789"/>
          </a:xfrm>
        </p:grpSpPr>
        <p:sp>
          <p:nvSpPr>
            <p:cNvPr id="5" name="Chevron 4"/>
            <p:cNvSpPr/>
            <p:nvPr/>
          </p:nvSpPr>
          <p:spPr>
            <a:xfrm>
              <a:off x="2084172" y="1130605"/>
              <a:ext cx="2601974" cy="1040789"/>
            </a:xfrm>
            <a:prstGeom prst="chevron">
              <a:avLst/>
            </a:prstGeom>
            <a:solidFill>
              <a:schemeClr val="tx2">
                <a:lumMod val="60000"/>
                <a:lumOff val="40000"/>
              </a:schemeClr>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6" name="Chevron 4"/>
            <p:cNvSpPr/>
            <p:nvPr/>
          </p:nvSpPr>
          <p:spPr>
            <a:xfrm>
              <a:off x="2604567" y="1130605"/>
              <a:ext cx="1561185"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2019 </a:t>
              </a:r>
              <a:r>
                <a:rPr lang="mr-IN" sz="2000" i="1" kern="1200" dirty="0" smtClean="0"/>
                <a:t>–</a:t>
              </a:r>
              <a:r>
                <a:rPr lang="en-US" sz="2000" i="1" kern="1200" dirty="0" smtClean="0"/>
                <a:t> 2020</a:t>
              </a:r>
              <a:endParaRPr lang="en-US" sz="2000" kern="1200" dirty="0"/>
            </a:p>
          </p:txBody>
        </p:sp>
      </p:grpSp>
      <p:grpSp>
        <p:nvGrpSpPr>
          <p:cNvPr id="7" name="Group 6"/>
          <p:cNvGrpSpPr/>
          <p:nvPr/>
        </p:nvGrpSpPr>
        <p:grpSpPr>
          <a:xfrm>
            <a:off x="2" y="6"/>
            <a:ext cx="2341777" cy="474120"/>
            <a:chOff x="0" y="1130605"/>
            <a:chExt cx="2601974" cy="1040789"/>
          </a:xfrm>
        </p:grpSpPr>
        <p:sp>
          <p:nvSpPr>
            <p:cNvPr id="8" name="Pentagon 7"/>
            <p:cNvSpPr/>
            <p:nvPr/>
          </p:nvSpPr>
          <p:spPr>
            <a:xfrm>
              <a:off x="0" y="1130605"/>
              <a:ext cx="2601974" cy="1040789"/>
            </a:xfrm>
            <a:prstGeom prst="homePlate">
              <a:avLst/>
            </a:prstGeom>
            <a:solidFill>
              <a:srgbClr val="092140"/>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9" name="Pentagon 4"/>
            <p:cNvSpPr/>
            <p:nvPr/>
          </p:nvSpPr>
          <p:spPr>
            <a:xfrm>
              <a:off x="0" y="1130605"/>
              <a:ext cx="2341777"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2018 </a:t>
              </a:r>
              <a:r>
                <a:rPr lang="mr-IN" sz="2000" i="1" kern="1200" dirty="0" smtClean="0"/>
                <a:t>–</a:t>
              </a:r>
              <a:r>
                <a:rPr lang="en-US" sz="2000" i="1" kern="1200" dirty="0" smtClean="0"/>
                <a:t> 2019</a:t>
              </a:r>
              <a:endParaRPr lang="en-US" sz="2000" kern="1200" dirty="0"/>
            </a:p>
          </p:txBody>
        </p:sp>
      </p:grpSp>
      <p:grpSp>
        <p:nvGrpSpPr>
          <p:cNvPr id="10" name="Group 9"/>
          <p:cNvGrpSpPr/>
          <p:nvPr/>
        </p:nvGrpSpPr>
        <p:grpSpPr>
          <a:xfrm>
            <a:off x="4336598" y="14"/>
            <a:ext cx="2601975" cy="474120"/>
            <a:chOff x="4165752" y="1130605"/>
            <a:chExt cx="2601974" cy="1040789"/>
          </a:xfrm>
        </p:grpSpPr>
        <p:sp>
          <p:nvSpPr>
            <p:cNvPr id="11" name="Chevron 10"/>
            <p:cNvSpPr/>
            <p:nvPr/>
          </p:nvSpPr>
          <p:spPr>
            <a:xfrm>
              <a:off x="4165752" y="1130605"/>
              <a:ext cx="2601974" cy="1040789"/>
            </a:xfrm>
            <a:prstGeom prst="chevron">
              <a:avLst/>
            </a:prstGeom>
            <a:solidFill>
              <a:srgbClr val="092140"/>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12" name="Chevron 4"/>
            <p:cNvSpPr/>
            <p:nvPr/>
          </p:nvSpPr>
          <p:spPr>
            <a:xfrm>
              <a:off x="4686147" y="1130605"/>
              <a:ext cx="1561185"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2020 </a:t>
              </a:r>
              <a:r>
                <a:rPr lang="mr-IN" sz="2000" i="1" kern="1200" dirty="0" smtClean="0"/>
                <a:t>–</a:t>
              </a:r>
              <a:r>
                <a:rPr lang="en-US" sz="2000" i="1" kern="1200" dirty="0" smtClean="0"/>
                <a:t> 2021</a:t>
              </a:r>
              <a:endParaRPr lang="en-US" sz="2000" kern="1200" dirty="0"/>
            </a:p>
          </p:txBody>
        </p:sp>
      </p:grpSp>
    </p:spTree>
    <p:extLst>
      <p:ext uri="{BB962C8B-B14F-4D97-AF65-F5344CB8AC3E}">
        <p14:creationId xmlns:p14="http://schemas.microsoft.com/office/powerpoint/2010/main" val="423304612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Beyond the Classroom</a:t>
            </a:r>
            <a:endParaRPr lang="en-US" dirty="0"/>
          </a:p>
        </p:txBody>
      </p:sp>
      <p:sp>
        <p:nvSpPr>
          <p:cNvPr id="3" name="Content Placeholder 2"/>
          <p:cNvSpPr>
            <a:spLocks noGrp="1"/>
          </p:cNvSpPr>
          <p:nvPr>
            <p:ph idx="1"/>
          </p:nvPr>
        </p:nvSpPr>
        <p:spPr>
          <a:xfrm>
            <a:off x="457201" y="1600201"/>
            <a:ext cx="5526564" cy="4525964"/>
          </a:xfrm>
        </p:spPr>
        <p:txBody>
          <a:bodyPr/>
          <a:lstStyle/>
          <a:p>
            <a:r>
              <a:rPr lang="en-US" dirty="0" smtClean="0"/>
              <a:t>Mental Health Advocacy Club</a:t>
            </a:r>
          </a:p>
          <a:p>
            <a:pPr lvl="1"/>
            <a:r>
              <a:rPr lang="en-US" dirty="0" smtClean="0"/>
              <a:t>Raising awareness via posters</a:t>
            </a:r>
          </a:p>
          <a:p>
            <a:pPr lvl="1"/>
            <a:r>
              <a:rPr lang="en-US" dirty="0" smtClean="0"/>
              <a:t>Advocating to administration</a:t>
            </a:r>
          </a:p>
          <a:p>
            <a:pPr lvl="1"/>
            <a:r>
              <a:rPr lang="en-US" dirty="0" smtClean="0"/>
              <a:t>Speaking at other schools</a:t>
            </a:r>
          </a:p>
          <a:p>
            <a:pPr lvl="1"/>
            <a:r>
              <a:rPr lang="en-US" dirty="0" smtClean="0"/>
              <a:t>Mental health walks</a:t>
            </a:r>
          </a:p>
          <a:p>
            <a:r>
              <a:rPr lang="en-US" dirty="0" smtClean="0"/>
              <a:t>Empowering members to share own advocacy ideas</a:t>
            </a:r>
            <a:endParaRPr lang="en-US" dirty="0"/>
          </a:p>
        </p:txBody>
      </p:sp>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backgroundRemoval t="935" b="100000" l="0" r="100000">
                        <a14:foregroundMark x1="62270" y1="10903" x2="62270" y2="10903"/>
                        <a14:foregroundMark x1="79755" y1="63240" x2="79755" y2="63240"/>
                        <a14:foregroundMark x1="23620" y1="63863" x2="23620" y2="63863"/>
                      </a14:backgroundRemoval>
                    </a14:imgEffect>
                  </a14:imgLayer>
                </a14:imgProps>
              </a:ext>
            </a:extLst>
          </a:blip>
          <a:stretch>
            <a:fillRect/>
          </a:stretch>
        </p:blipFill>
        <p:spPr>
          <a:xfrm>
            <a:off x="5003800" y="2781300"/>
            <a:ext cx="4140200" cy="4076700"/>
          </a:xfrm>
          <a:prstGeom prst="rect">
            <a:avLst/>
          </a:prstGeom>
        </p:spPr>
      </p:pic>
      <p:sp>
        <p:nvSpPr>
          <p:cNvPr id="5" name="TextBox 4"/>
          <p:cNvSpPr txBox="1"/>
          <p:nvPr/>
        </p:nvSpPr>
        <p:spPr>
          <a:xfrm>
            <a:off x="2" y="6361426"/>
            <a:ext cx="3713877" cy="461665"/>
          </a:xfrm>
          <a:prstGeom prst="rect">
            <a:avLst/>
          </a:prstGeom>
          <a:noFill/>
        </p:spPr>
        <p:txBody>
          <a:bodyPr wrap="none" rtlCol="0">
            <a:spAutoFit/>
          </a:bodyPr>
          <a:lstStyle/>
          <a:p>
            <a:r>
              <a:rPr lang="en-US" sz="2400" dirty="0" smtClean="0">
                <a:hlinkClick r:id="rId5" action="ppaction://hlinkfile"/>
              </a:rPr>
              <a:t>NAMI Advocacy Suggestions</a:t>
            </a:r>
            <a:endParaRPr lang="en-US" sz="2400" dirty="0"/>
          </a:p>
        </p:txBody>
      </p:sp>
      <p:grpSp>
        <p:nvGrpSpPr>
          <p:cNvPr id="6" name="Group 5"/>
          <p:cNvGrpSpPr/>
          <p:nvPr/>
        </p:nvGrpSpPr>
        <p:grpSpPr>
          <a:xfrm>
            <a:off x="2040918" y="6"/>
            <a:ext cx="2601975" cy="474120"/>
            <a:chOff x="2084172" y="1130605"/>
            <a:chExt cx="2601974" cy="1040789"/>
          </a:xfrm>
        </p:grpSpPr>
        <p:sp>
          <p:nvSpPr>
            <p:cNvPr id="7" name="Chevron 6"/>
            <p:cNvSpPr/>
            <p:nvPr/>
          </p:nvSpPr>
          <p:spPr>
            <a:xfrm>
              <a:off x="2084172" y="1130605"/>
              <a:ext cx="2601974" cy="1040789"/>
            </a:xfrm>
            <a:prstGeom prst="chevron">
              <a:avLst/>
            </a:prstGeom>
            <a:solidFill>
              <a:schemeClr val="tx2">
                <a:lumMod val="60000"/>
                <a:lumOff val="40000"/>
              </a:schemeClr>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8" name="Chevron 4"/>
            <p:cNvSpPr/>
            <p:nvPr/>
          </p:nvSpPr>
          <p:spPr>
            <a:xfrm>
              <a:off x="2604567" y="1130605"/>
              <a:ext cx="1561185"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2019 </a:t>
              </a:r>
              <a:r>
                <a:rPr lang="mr-IN" sz="2000" i="1" kern="1200" dirty="0" smtClean="0"/>
                <a:t>–</a:t>
              </a:r>
              <a:r>
                <a:rPr lang="en-US" sz="2000" i="1" kern="1200" dirty="0" smtClean="0"/>
                <a:t> 2020</a:t>
              </a:r>
              <a:endParaRPr lang="en-US" sz="2000" kern="1200" dirty="0"/>
            </a:p>
          </p:txBody>
        </p:sp>
      </p:grpSp>
      <p:grpSp>
        <p:nvGrpSpPr>
          <p:cNvPr id="9" name="Group 8"/>
          <p:cNvGrpSpPr/>
          <p:nvPr/>
        </p:nvGrpSpPr>
        <p:grpSpPr>
          <a:xfrm>
            <a:off x="2" y="6"/>
            <a:ext cx="2341777" cy="474120"/>
            <a:chOff x="0" y="1130605"/>
            <a:chExt cx="2601974" cy="1040789"/>
          </a:xfrm>
        </p:grpSpPr>
        <p:sp>
          <p:nvSpPr>
            <p:cNvPr id="10" name="Pentagon 9"/>
            <p:cNvSpPr/>
            <p:nvPr/>
          </p:nvSpPr>
          <p:spPr>
            <a:xfrm>
              <a:off x="0" y="1130605"/>
              <a:ext cx="2601974" cy="1040789"/>
            </a:xfrm>
            <a:prstGeom prst="homePlate">
              <a:avLst/>
            </a:prstGeom>
            <a:solidFill>
              <a:srgbClr val="092140"/>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11" name="Pentagon 4"/>
            <p:cNvSpPr/>
            <p:nvPr/>
          </p:nvSpPr>
          <p:spPr>
            <a:xfrm>
              <a:off x="0" y="1130605"/>
              <a:ext cx="2341777"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2018 </a:t>
              </a:r>
              <a:r>
                <a:rPr lang="mr-IN" sz="2000" i="1" kern="1200" dirty="0" smtClean="0"/>
                <a:t>–</a:t>
              </a:r>
              <a:r>
                <a:rPr lang="en-US" sz="2000" i="1" kern="1200" dirty="0" smtClean="0"/>
                <a:t> 2019</a:t>
              </a:r>
              <a:endParaRPr lang="en-US" sz="2000" kern="1200" dirty="0"/>
            </a:p>
          </p:txBody>
        </p:sp>
      </p:grpSp>
      <p:grpSp>
        <p:nvGrpSpPr>
          <p:cNvPr id="12" name="Group 11"/>
          <p:cNvGrpSpPr/>
          <p:nvPr/>
        </p:nvGrpSpPr>
        <p:grpSpPr>
          <a:xfrm>
            <a:off x="4336598" y="14"/>
            <a:ext cx="2601975" cy="474120"/>
            <a:chOff x="4165752" y="1130605"/>
            <a:chExt cx="2601974" cy="1040789"/>
          </a:xfrm>
        </p:grpSpPr>
        <p:sp>
          <p:nvSpPr>
            <p:cNvPr id="13" name="Chevron 12"/>
            <p:cNvSpPr/>
            <p:nvPr/>
          </p:nvSpPr>
          <p:spPr>
            <a:xfrm>
              <a:off x="4165752" y="1130605"/>
              <a:ext cx="2601974" cy="1040789"/>
            </a:xfrm>
            <a:prstGeom prst="chevron">
              <a:avLst/>
            </a:prstGeom>
            <a:solidFill>
              <a:srgbClr val="092140"/>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14" name="Chevron 4"/>
            <p:cNvSpPr/>
            <p:nvPr/>
          </p:nvSpPr>
          <p:spPr>
            <a:xfrm>
              <a:off x="4686147" y="1130605"/>
              <a:ext cx="1561185"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2020 </a:t>
              </a:r>
              <a:r>
                <a:rPr lang="mr-IN" sz="2000" i="1" kern="1200" dirty="0" smtClean="0"/>
                <a:t>–</a:t>
              </a:r>
              <a:r>
                <a:rPr lang="en-US" sz="2000" i="1" kern="1200" dirty="0" smtClean="0"/>
                <a:t> 2021</a:t>
              </a:r>
              <a:endParaRPr lang="en-US" sz="2000" kern="1200" dirty="0"/>
            </a:p>
          </p:txBody>
        </p:sp>
      </p:grpSp>
      <p:grpSp>
        <p:nvGrpSpPr>
          <p:cNvPr id="15" name="Group 14"/>
          <p:cNvGrpSpPr/>
          <p:nvPr/>
        </p:nvGrpSpPr>
        <p:grpSpPr>
          <a:xfrm>
            <a:off x="6542026" y="14"/>
            <a:ext cx="2601975" cy="474120"/>
            <a:chOff x="6249925" y="1130605"/>
            <a:chExt cx="2601974" cy="1040789"/>
          </a:xfrm>
        </p:grpSpPr>
        <p:sp>
          <p:nvSpPr>
            <p:cNvPr id="16" name="Chevron 15"/>
            <p:cNvSpPr/>
            <p:nvPr/>
          </p:nvSpPr>
          <p:spPr>
            <a:xfrm>
              <a:off x="6249925" y="1130605"/>
              <a:ext cx="2601974" cy="1040789"/>
            </a:xfrm>
            <a:prstGeom prst="chevron">
              <a:avLst/>
            </a:prstGeom>
            <a:solidFill>
              <a:schemeClr val="tx2">
                <a:lumMod val="60000"/>
                <a:lumOff val="40000"/>
              </a:schemeClr>
            </a:solidFill>
            <a:ln>
              <a:solidFill>
                <a:srgbClr val="000000"/>
              </a:solidFill>
            </a:ln>
            <a:effectLst/>
          </p:spPr>
          <p:style>
            <a:lnRef idx="0">
              <a:scrgbClr r="0" g="0" b="0"/>
            </a:lnRef>
            <a:fillRef idx="3">
              <a:scrgbClr r="0" g="0" b="0"/>
            </a:fillRef>
            <a:effectRef idx="2">
              <a:scrgbClr r="0" g="0" b="0"/>
            </a:effectRef>
            <a:fontRef idx="minor">
              <a:schemeClr val="lt1"/>
            </a:fontRef>
          </p:style>
        </p:sp>
        <p:sp>
          <p:nvSpPr>
            <p:cNvPr id="17" name="Chevron 4"/>
            <p:cNvSpPr/>
            <p:nvPr/>
          </p:nvSpPr>
          <p:spPr>
            <a:xfrm>
              <a:off x="6770320" y="1130605"/>
              <a:ext cx="1561185" cy="1040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53340" rIns="26670" bIns="53340" numCol="1" spcCol="1270" anchor="ctr" anchorCtr="0">
              <a:noAutofit/>
            </a:bodyPr>
            <a:lstStyle/>
            <a:p>
              <a:pPr lvl="0" algn="ctr" defTabSz="889000">
                <a:lnSpc>
                  <a:spcPct val="90000"/>
                </a:lnSpc>
                <a:spcBef>
                  <a:spcPct val="0"/>
                </a:spcBef>
                <a:spcAft>
                  <a:spcPct val="35000"/>
                </a:spcAft>
              </a:pPr>
              <a:r>
                <a:rPr lang="en-US" sz="2000" i="1" kern="1200" dirty="0" smtClean="0"/>
                <a:t>2021 </a:t>
              </a:r>
              <a:r>
                <a:rPr lang="mr-IN" sz="2000" i="1" kern="1200" dirty="0" smtClean="0"/>
                <a:t>–</a:t>
              </a:r>
              <a:r>
                <a:rPr lang="en-US" sz="2000" i="1" kern="1200" dirty="0" smtClean="0"/>
                <a:t> 2022</a:t>
              </a:r>
              <a:endParaRPr lang="en-US" sz="2000" kern="1200" dirty="0"/>
            </a:p>
          </p:txBody>
        </p:sp>
      </p:grpSp>
    </p:spTree>
    <p:extLst>
      <p:ext uri="{BB962C8B-B14F-4D97-AF65-F5344CB8AC3E}">
        <p14:creationId xmlns:p14="http://schemas.microsoft.com/office/powerpoint/2010/main" val="19124458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Accountability</a:t>
            </a:r>
            <a:endParaRPr lang="en-US" dirty="0"/>
          </a:p>
        </p:txBody>
      </p:sp>
      <p:sp>
        <p:nvSpPr>
          <p:cNvPr id="3" name="Content Placeholder 2"/>
          <p:cNvSpPr>
            <a:spLocks noGrp="1"/>
          </p:cNvSpPr>
          <p:nvPr>
            <p:ph idx="1"/>
          </p:nvPr>
        </p:nvSpPr>
        <p:spPr/>
        <p:txBody>
          <a:bodyPr>
            <a:normAutofit/>
          </a:bodyPr>
          <a:lstStyle/>
          <a:p>
            <a:r>
              <a:rPr lang="en-US" dirty="0" smtClean="0"/>
              <a:t>Yearly school community climate survey</a:t>
            </a:r>
          </a:p>
          <a:p>
            <a:pPr lvl="1"/>
            <a:r>
              <a:rPr lang="en-US" dirty="0"/>
              <a:t>Truths and myths about mental illness</a:t>
            </a:r>
          </a:p>
          <a:p>
            <a:pPr lvl="1"/>
            <a:r>
              <a:rPr lang="en-US" dirty="0" smtClean="0"/>
              <a:t>How anxiety is defined and addressed at school</a:t>
            </a:r>
          </a:p>
          <a:p>
            <a:r>
              <a:rPr lang="en-US" dirty="0" smtClean="0"/>
              <a:t>Number of counseling visits/referrals</a:t>
            </a:r>
          </a:p>
          <a:p>
            <a:r>
              <a:rPr lang="en-US" dirty="0" smtClean="0"/>
              <a:t>Grades/personal responses concerning coping </a:t>
            </a:r>
          </a:p>
          <a:p>
            <a:endParaRPr lang="en-US" dirty="0"/>
          </a:p>
        </p:txBody>
      </p:sp>
      <p:pic>
        <p:nvPicPr>
          <p:cNvPr id="4" name="Picture 3"/>
          <p:cNvPicPr>
            <a:picLocks noChangeAspect="1"/>
          </p:cNvPicPr>
          <p:nvPr/>
        </p:nvPicPr>
        <p:blipFill>
          <a:blip r:embed="rId3"/>
          <a:stretch>
            <a:fillRect/>
          </a:stretch>
        </p:blipFill>
        <p:spPr>
          <a:xfrm>
            <a:off x="3386668" y="4411135"/>
            <a:ext cx="2319867" cy="2319866"/>
          </a:xfrm>
          <a:prstGeom prst="rect">
            <a:avLst/>
          </a:prstGeom>
        </p:spPr>
      </p:pic>
    </p:spTree>
    <p:extLst>
      <p:ext uri="{BB962C8B-B14F-4D97-AF65-F5344CB8AC3E}">
        <p14:creationId xmlns:p14="http://schemas.microsoft.com/office/powerpoint/2010/main" val="143074592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Anxiety disorders on the rise</a:t>
            </a:r>
          </a:p>
          <a:p>
            <a:r>
              <a:rPr lang="en-US" dirty="0" smtClean="0"/>
              <a:t>Ambiguity of ‘anxiety’ </a:t>
            </a:r>
            <a:r>
              <a:rPr lang="en-US" dirty="0" smtClean="0">
                <a:sym typeface="Wingdings"/>
              </a:rPr>
              <a:t> invisible population</a:t>
            </a:r>
          </a:p>
          <a:p>
            <a:r>
              <a:rPr lang="en-US" dirty="0" smtClean="0">
                <a:sym typeface="Wingdings"/>
              </a:rPr>
              <a:t>Parent, teacher, classroom, small group, and individual-level</a:t>
            </a:r>
          </a:p>
          <a:p>
            <a:r>
              <a:rPr lang="en-US" dirty="0" smtClean="0">
                <a:sym typeface="Wingdings"/>
              </a:rPr>
              <a:t>Student empowerment and self-advocacy</a:t>
            </a:r>
            <a:endParaRPr lang="en-US" dirty="0"/>
          </a:p>
        </p:txBody>
      </p:sp>
      <p:pic>
        <p:nvPicPr>
          <p:cNvPr id="4" name="Picture 3"/>
          <p:cNvPicPr>
            <a:picLocks noChangeAspect="1"/>
          </p:cNvPicPr>
          <p:nvPr/>
        </p:nvPicPr>
        <p:blipFill>
          <a:blip r:embed="rId3"/>
          <a:stretch>
            <a:fillRect/>
          </a:stretch>
        </p:blipFill>
        <p:spPr>
          <a:xfrm>
            <a:off x="3488268" y="4563533"/>
            <a:ext cx="2116667" cy="2116667"/>
          </a:xfrm>
          <a:prstGeom prst="rect">
            <a:avLst/>
          </a:prstGeom>
        </p:spPr>
      </p:pic>
    </p:spTree>
    <p:extLst>
      <p:ext uri="{BB962C8B-B14F-4D97-AF65-F5344CB8AC3E}">
        <p14:creationId xmlns:p14="http://schemas.microsoft.com/office/powerpoint/2010/main" val="334641807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2244726"/>
            <a:ext cx="7772400" cy="1362075"/>
          </a:xfrm>
        </p:spPr>
        <p:txBody>
          <a:bodyPr>
            <a:normAutofit/>
          </a:bodyPr>
          <a:lstStyle/>
          <a:p>
            <a:pPr algn="ctr"/>
            <a:r>
              <a:rPr lang="en-US" sz="4800" dirty="0" smtClean="0"/>
              <a:t>Questions?</a:t>
            </a:r>
            <a:endParaRPr lang="en-US" sz="4800" dirty="0"/>
          </a:p>
        </p:txBody>
      </p:sp>
      <p:pic>
        <p:nvPicPr>
          <p:cNvPr id="2" name="Picture 1"/>
          <p:cNvPicPr>
            <a:picLocks noChangeAspect="1"/>
          </p:cNvPicPr>
          <p:nvPr/>
        </p:nvPicPr>
        <p:blipFill>
          <a:blip r:embed="rId3"/>
          <a:stretch>
            <a:fillRect/>
          </a:stretch>
        </p:blipFill>
        <p:spPr>
          <a:xfrm>
            <a:off x="3115733" y="3606800"/>
            <a:ext cx="3251200" cy="3251201"/>
          </a:xfrm>
          <a:prstGeom prst="rect">
            <a:avLst/>
          </a:prstGeom>
        </p:spPr>
      </p:pic>
    </p:spTree>
    <p:extLst>
      <p:ext uri="{BB962C8B-B14F-4D97-AF65-F5344CB8AC3E}">
        <p14:creationId xmlns:p14="http://schemas.microsoft.com/office/powerpoint/2010/main" val="79139757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9214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4F81BD"/>
            </a:solidFill>
          </a:ln>
        </p:spPr>
        <p:txBody>
          <a:bodyPr/>
          <a:lstStyle/>
          <a:p>
            <a:r>
              <a:rPr lang="en-US" dirty="0" smtClean="0">
                <a:solidFill>
                  <a:srgbClr val="0F80FF"/>
                </a:solidFill>
              </a:rPr>
              <a:t>Introduction</a:t>
            </a:r>
            <a:endParaRPr lang="en-US" dirty="0">
              <a:solidFill>
                <a:srgbClr val="0F80FF"/>
              </a:solidFill>
            </a:endParaRPr>
          </a:p>
        </p:txBody>
      </p:sp>
      <p:pic>
        <p:nvPicPr>
          <p:cNvPr id="5" name="Picture 4"/>
          <p:cNvPicPr>
            <a:picLocks noChangeAspect="1"/>
          </p:cNvPicPr>
          <p:nvPr/>
        </p:nvPicPr>
        <p:blipFill>
          <a:blip r:embed="rId3"/>
          <a:stretch>
            <a:fillRect/>
          </a:stretch>
        </p:blipFill>
        <p:spPr>
          <a:xfrm>
            <a:off x="2946400" y="347381"/>
            <a:ext cx="3251200" cy="3251201"/>
          </a:xfrm>
          <a:prstGeom prst="rect">
            <a:avLst/>
          </a:prstGeom>
        </p:spPr>
      </p:pic>
    </p:spTree>
    <p:extLst>
      <p:ext uri="{BB962C8B-B14F-4D97-AF65-F5344CB8AC3E}">
        <p14:creationId xmlns:p14="http://schemas.microsoft.com/office/powerpoint/2010/main" val="240346052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(1/2)</a:t>
            </a:r>
            <a:endParaRPr lang="en-US" dirty="0"/>
          </a:p>
        </p:txBody>
      </p:sp>
      <p:sp>
        <p:nvSpPr>
          <p:cNvPr id="3" name="Content Placeholder 2"/>
          <p:cNvSpPr>
            <a:spLocks noGrp="1"/>
          </p:cNvSpPr>
          <p:nvPr>
            <p:ph idx="1"/>
          </p:nvPr>
        </p:nvSpPr>
        <p:spPr>
          <a:xfrm>
            <a:off x="457200" y="1580957"/>
            <a:ext cx="8229600" cy="5277044"/>
          </a:xfrm>
        </p:spPr>
        <p:txBody>
          <a:bodyPr>
            <a:normAutofit fontScale="25000" lnSpcReduction="20000"/>
          </a:bodyPr>
          <a:lstStyle/>
          <a:p>
            <a:r>
              <a:rPr lang="en-US" sz="5200" dirty="0"/>
              <a:t>American School Counselor Association (2014). Mindsets and Behaviors for </a:t>
            </a:r>
            <a:r>
              <a:rPr lang="en-US" sz="5200" dirty="0" smtClean="0"/>
              <a:t>Student </a:t>
            </a:r>
            <a:r>
              <a:rPr lang="en-US" sz="5200" dirty="0"/>
              <a:t>Success: K-12 College- and Career-Readiness Standards </a:t>
            </a:r>
            <a:r>
              <a:rPr lang="en-US" sz="5200" dirty="0" smtClean="0"/>
              <a:t>for Every </a:t>
            </a:r>
            <a:r>
              <a:rPr lang="en-US" sz="5200" dirty="0"/>
              <a:t>Student. Alexandria, VA: Author. </a:t>
            </a:r>
            <a:endParaRPr lang="en-US" sz="5200" dirty="0" smtClean="0"/>
          </a:p>
          <a:p>
            <a:r>
              <a:rPr lang="en-US" sz="5200" dirty="0" smtClean="0"/>
              <a:t>Anxiety. (n.d.). In </a:t>
            </a:r>
            <a:r>
              <a:rPr lang="en-US" sz="5200" i="1" dirty="0" err="1" smtClean="0"/>
              <a:t>OxfordDictionaries.com</a:t>
            </a:r>
            <a:r>
              <a:rPr lang="en-US" sz="5200" i="1" dirty="0" smtClean="0"/>
              <a:t>.</a:t>
            </a:r>
            <a:r>
              <a:rPr lang="en-US" sz="5200" dirty="0" smtClean="0"/>
              <a:t> Retrieved from </a:t>
            </a:r>
            <a:r>
              <a:rPr lang="en-US" sz="5200" dirty="0" smtClean="0">
                <a:hlinkClick r:id="rId3"/>
              </a:rPr>
              <a:t>https://en.oxforddictionaries.com/definition/anxiety</a:t>
            </a:r>
            <a:r>
              <a:rPr lang="en-US" sz="5200" dirty="0" smtClean="0"/>
              <a:t> </a:t>
            </a:r>
          </a:p>
          <a:p>
            <a:r>
              <a:rPr lang="en-US" sz="5200" dirty="0" smtClean="0"/>
              <a:t>Any </a:t>
            </a:r>
            <a:r>
              <a:rPr lang="en-US" sz="5200" dirty="0"/>
              <a:t>Anxiety Disorder. (2017, November). Retrieved April 15, 2018, from </a:t>
            </a:r>
            <a:r>
              <a:rPr lang="en-US" sz="5200" dirty="0">
                <a:hlinkClick r:id="rId4"/>
              </a:rPr>
              <a:t>https://www.nimh.nih.gov/health/statistics/any-anxiety-</a:t>
            </a:r>
            <a:r>
              <a:rPr lang="en-US" sz="5200" dirty="0" smtClean="0">
                <a:hlinkClick r:id="rId4"/>
              </a:rPr>
              <a:t>disorder.shtml</a:t>
            </a:r>
            <a:r>
              <a:rPr lang="en-US" sz="5200" dirty="0" smtClean="0"/>
              <a:t> </a:t>
            </a:r>
          </a:p>
          <a:p>
            <a:r>
              <a:rPr lang="en-US" sz="5200" dirty="0" err="1"/>
              <a:t>Bathje</a:t>
            </a:r>
            <a:r>
              <a:rPr lang="en-US" sz="5200" dirty="0"/>
              <a:t>, G.J. &amp; Pryor, J.B. (2011). The relationships of public and self-stigma to seeking mental health services. Journal of Mental Health Counseling, 33, 161-176 </a:t>
            </a:r>
            <a:endParaRPr lang="en-US" sz="5200" dirty="0" smtClean="0"/>
          </a:p>
          <a:p>
            <a:r>
              <a:rPr lang="en-US" sz="5200" dirty="0" err="1" smtClean="0"/>
              <a:t>Baynton</a:t>
            </a:r>
            <a:r>
              <a:rPr lang="en-US" sz="5200" dirty="0" smtClean="0"/>
              <a:t>, D. C. (2010). Disability and the justification of inequality in American history. In P. S. Rothenberg (Ed.), </a:t>
            </a:r>
            <a:r>
              <a:rPr lang="en-US" sz="5200" i="1" dirty="0" smtClean="0"/>
              <a:t>Race, class, and gender in the United States</a:t>
            </a:r>
            <a:r>
              <a:rPr lang="en-US" sz="5200" dirty="0" smtClean="0"/>
              <a:t> (pp. 92 </a:t>
            </a:r>
            <a:r>
              <a:rPr lang="mr-IN" sz="5200" dirty="0" smtClean="0"/>
              <a:t>–</a:t>
            </a:r>
            <a:r>
              <a:rPr lang="en-US" sz="5200" dirty="0" smtClean="0"/>
              <a:t> 102). New York: Worth Publishers</a:t>
            </a:r>
          </a:p>
          <a:p>
            <a:r>
              <a:rPr lang="en-US" sz="5200" dirty="0" smtClean="0"/>
              <a:t>Become  A Leader In The Mental Health Movement (n.d.). Retrieved April 20, 2018</a:t>
            </a:r>
            <a:r>
              <a:rPr lang="en-US" sz="5200" dirty="0"/>
              <a:t>, from </a:t>
            </a:r>
            <a:r>
              <a:rPr lang="en-US" sz="5200" dirty="0">
                <a:hlinkClick r:id="rId5"/>
              </a:rPr>
              <a:t>https://www.nami.org/Get-Involved/What-Can-I-Do-/Become-a-Leader-in-the-Mental-Health-</a:t>
            </a:r>
            <a:r>
              <a:rPr lang="en-US" sz="5200" dirty="0" smtClean="0">
                <a:hlinkClick r:id="rId5"/>
              </a:rPr>
              <a:t>Movement</a:t>
            </a:r>
            <a:r>
              <a:rPr lang="en-US" sz="5200" dirty="0" smtClean="0"/>
              <a:t> </a:t>
            </a:r>
          </a:p>
          <a:p>
            <a:r>
              <a:rPr lang="en-US" sz="5200" dirty="0" smtClean="0"/>
              <a:t>Dunsmuir, S., &amp; </a:t>
            </a:r>
            <a:r>
              <a:rPr lang="en-US" sz="5200" dirty="0" err="1" smtClean="0"/>
              <a:t>Cobbald</a:t>
            </a:r>
            <a:r>
              <a:rPr lang="en-US" sz="5200" dirty="0" smtClean="0"/>
              <a:t>, A. (2016). </a:t>
            </a:r>
            <a:r>
              <a:rPr lang="en-US" sz="5200" i="1" dirty="0" smtClean="0"/>
              <a:t>Frameworks for Practice in Educational Psychology, Second Edition: A Textbook for Trainees and Practitioners </a:t>
            </a:r>
            <a:r>
              <a:rPr lang="en-US" sz="5200" dirty="0" smtClean="0"/>
              <a:t>(2</a:t>
            </a:r>
            <a:r>
              <a:rPr lang="en-US" sz="5200" baseline="30000" dirty="0" smtClean="0"/>
              <a:t>nd</a:t>
            </a:r>
            <a:r>
              <a:rPr lang="en-US" sz="5200" dirty="0" smtClean="0"/>
              <a:t> ed., pp. 309-330). Jessica Kingsley Publishers.</a:t>
            </a:r>
          </a:p>
          <a:p>
            <a:r>
              <a:rPr lang="en-US" sz="5200" dirty="0" smtClean="0"/>
              <a:t>Green, J. G., Keenan, J. K., Guzman, J., </a:t>
            </a:r>
            <a:r>
              <a:rPr lang="en-US" sz="5200" dirty="0" err="1" smtClean="0"/>
              <a:t>Vinnes</a:t>
            </a:r>
            <a:r>
              <a:rPr lang="en-US" sz="5200" dirty="0" smtClean="0"/>
              <a:t>, S., Holt, M., &amp; Comer, J. S. (2017). Teacher Perspectives on Indicators of Adolescent Social and Emotional Problems. </a:t>
            </a:r>
            <a:r>
              <a:rPr lang="en-US" sz="5200" i="1" dirty="0" smtClean="0"/>
              <a:t>Evidence-Based Practice in Child and Adolescent Mental Health, 2</a:t>
            </a:r>
            <a:r>
              <a:rPr lang="en-US" sz="5200" dirty="0" smtClean="0"/>
              <a:t>(2), 96-110. doi:10.1080/23794925.2017.1313099</a:t>
            </a:r>
          </a:p>
          <a:p>
            <a:r>
              <a:rPr lang="en-US" sz="5200" dirty="0"/>
              <a:t>Heath, N., Bloom, E., De </a:t>
            </a:r>
            <a:r>
              <a:rPr lang="en-US" sz="5200" dirty="0" err="1"/>
              <a:t>Riggi</a:t>
            </a:r>
            <a:r>
              <a:rPr lang="en-US" sz="5200" dirty="0"/>
              <a:t>, M., and Roberts, E. (2016). Anxiety and Depression in the Classroom [PowerPoint slides]. Retrieved from </a:t>
            </a:r>
            <a:r>
              <a:rPr lang="en-US" sz="5200" dirty="0">
                <a:hlinkClick r:id="rId6"/>
              </a:rPr>
              <a:t>http://dairheathresearchteam.mcgill.ca/documents/</a:t>
            </a:r>
            <a:r>
              <a:rPr lang="en-US" sz="5200" dirty="0" smtClean="0">
                <a:hlinkClick r:id="rId6"/>
              </a:rPr>
              <a:t>Anxiety_and_Depression_in_the_Classroom_High_School.pdf</a:t>
            </a:r>
            <a:r>
              <a:rPr lang="en-US" sz="5200" dirty="0" smtClean="0"/>
              <a:t> </a:t>
            </a:r>
          </a:p>
          <a:p>
            <a:r>
              <a:rPr lang="en-US" sz="5200" dirty="0" err="1" smtClean="0"/>
              <a:t>Julal</a:t>
            </a:r>
            <a:r>
              <a:rPr lang="en-US" sz="5200" dirty="0" smtClean="0"/>
              <a:t>, F. S. (2013). Use of student support services among university students: associations with problem-focused coping, experience of personal difficulty and psychological distress. </a:t>
            </a:r>
            <a:r>
              <a:rPr lang="en-US" sz="5200" i="1" dirty="0" smtClean="0"/>
              <a:t>British Journal of Guidance &amp; </a:t>
            </a:r>
            <a:r>
              <a:rPr lang="en-US" sz="5200" i="1" dirty="0" err="1" smtClean="0"/>
              <a:t>Counselling</a:t>
            </a:r>
            <a:r>
              <a:rPr lang="en-US" sz="5200" i="1" dirty="0" smtClean="0"/>
              <a:t>, 41(4), 414-425. doi:10.1080/03069885.2012.741689 </a:t>
            </a:r>
            <a:endParaRPr lang="en-US" sz="5200" dirty="0" smtClean="0"/>
          </a:p>
          <a:p>
            <a:r>
              <a:rPr lang="en-US" sz="5200" dirty="0" err="1" smtClean="0"/>
              <a:t>Mazzone</a:t>
            </a:r>
            <a:r>
              <a:rPr lang="en-US" sz="5200" dirty="0" smtClean="0"/>
              <a:t>, L., </a:t>
            </a:r>
            <a:r>
              <a:rPr lang="en-US" sz="5200" dirty="0" err="1" smtClean="0"/>
              <a:t>Ducci</a:t>
            </a:r>
            <a:r>
              <a:rPr lang="en-US" sz="5200" dirty="0" smtClean="0"/>
              <a:t>, F., </a:t>
            </a:r>
            <a:r>
              <a:rPr lang="en-US" sz="5200" dirty="0" err="1" smtClean="0"/>
              <a:t>Scoto</a:t>
            </a:r>
            <a:r>
              <a:rPr lang="en-US" sz="5200" dirty="0" smtClean="0"/>
              <a:t>, M. C., </a:t>
            </a:r>
            <a:r>
              <a:rPr lang="en-US" sz="5200" dirty="0" err="1" smtClean="0"/>
              <a:t>Passaniti</a:t>
            </a:r>
            <a:r>
              <a:rPr lang="en-US" sz="5200" dirty="0" smtClean="0"/>
              <a:t>, E., </a:t>
            </a:r>
            <a:r>
              <a:rPr lang="en-US" sz="5200" dirty="0" err="1" smtClean="0"/>
              <a:t>Darrigo</a:t>
            </a:r>
            <a:r>
              <a:rPr lang="en-US" sz="5200" dirty="0" smtClean="0"/>
              <a:t>, V. G., &amp; </a:t>
            </a:r>
            <a:r>
              <a:rPr lang="en-US" sz="5200" dirty="0" err="1" smtClean="0"/>
              <a:t>Vitiello</a:t>
            </a:r>
            <a:r>
              <a:rPr lang="en-US" sz="5200" dirty="0" smtClean="0"/>
              <a:t>, B. (2007). The role of anxiety symptoms in school performance in a community sample of children and adolescents. </a:t>
            </a:r>
            <a:r>
              <a:rPr lang="en-US" sz="5200" i="1" dirty="0" smtClean="0"/>
              <a:t>BMC Public Health, 7</a:t>
            </a:r>
            <a:r>
              <a:rPr lang="en-US" sz="5200" dirty="0" smtClean="0"/>
              <a:t>(1). </a:t>
            </a:r>
            <a:r>
              <a:rPr lang="en-US" sz="5200" dirty="0" err="1" smtClean="0"/>
              <a:t>Doi</a:t>
            </a:r>
            <a:r>
              <a:rPr lang="en-US" sz="5200" dirty="0" smtClean="0"/>
              <a:t>: 10.1186/1471-2458-7-347</a:t>
            </a:r>
          </a:p>
          <a:p>
            <a:r>
              <a:rPr lang="en-US" sz="5200" dirty="0" smtClean="0"/>
              <a:t>Mendenhall, A. (2012). Predictors of Service Utilization Among Youth Diagnosed with Mood Disorders. </a:t>
            </a:r>
            <a:r>
              <a:rPr lang="en-US" sz="5200" i="1" dirty="0" smtClean="0"/>
              <a:t>Journal of Child &amp; </a:t>
            </a:r>
            <a:r>
              <a:rPr lang="en-US" sz="5200" i="1" dirty="0"/>
              <a:t>Family Studies</a:t>
            </a:r>
            <a:r>
              <a:rPr lang="en-US" sz="5200" dirty="0"/>
              <a:t>, </a:t>
            </a:r>
            <a:r>
              <a:rPr lang="en-US" sz="5200" i="1" dirty="0"/>
              <a:t>21</a:t>
            </a:r>
            <a:r>
              <a:rPr lang="en-US" sz="5200" dirty="0"/>
              <a:t>(4), 603–611. doi:10.1007/s10826-011- 9512-x </a:t>
            </a:r>
          </a:p>
          <a:p>
            <a:pPr marL="0" indent="0">
              <a:buNone/>
            </a:pPr>
            <a:endParaRPr lang="en-US" dirty="0" smtClean="0"/>
          </a:p>
        </p:txBody>
      </p:sp>
    </p:spTree>
    <p:extLst>
      <p:ext uri="{BB962C8B-B14F-4D97-AF65-F5344CB8AC3E}">
        <p14:creationId xmlns:p14="http://schemas.microsoft.com/office/powerpoint/2010/main" val="100251813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(2/2)</a:t>
            </a:r>
            <a:endParaRPr lang="en-US" dirty="0"/>
          </a:p>
        </p:txBody>
      </p:sp>
      <p:sp>
        <p:nvSpPr>
          <p:cNvPr id="3" name="Content Placeholder 2"/>
          <p:cNvSpPr>
            <a:spLocks noGrp="1"/>
          </p:cNvSpPr>
          <p:nvPr>
            <p:ph idx="1"/>
          </p:nvPr>
        </p:nvSpPr>
        <p:spPr>
          <a:xfrm>
            <a:off x="457200" y="1580957"/>
            <a:ext cx="8229600" cy="5277044"/>
          </a:xfrm>
        </p:spPr>
        <p:txBody>
          <a:bodyPr>
            <a:noAutofit/>
          </a:bodyPr>
          <a:lstStyle/>
          <a:p>
            <a:pPr>
              <a:lnSpc>
                <a:spcPct val="80000"/>
              </a:lnSpc>
            </a:pPr>
            <a:r>
              <a:rPr lang="en-US" sz="1400" dirty="0"/>
              <a:t>Miller, L. D., Gold, S., </a:t>
            </a:r>
            <a:r>
              <a:rPr lang="en-US" sz="1400" dirty="0" err="1"/>
              <a:t>Laye-Gindhu</a:t>
            </a:r>
            <a:r>
              <a:rPr lang="en-US" sz="1400" dirty="0"/>
              <a:t>, A., Martinez, Y. J., Yu, C. M., &amp; </a:t>
            </a:r>
            <a:r>
              <a:rPr lang="en-US" sz="1400" dirty="0" err="1"/>
              <a:t>Waechtler</a:t>
            </a:r>
            <a:r>
              <a:rPr lang="en-US" sz="1400" dirty="0"/>
              <a:t>, V. (2011). Transporting a school-based intervention for social anxiety in Canadian adolescents. </a:t>
            </a:r>
            <a:r>
              <a:rPr lang="en-US" sz="1400" i="1" dirty="0"/>
              <a:t>Canadian Journal of </a:t>
            </a:r>
            <a:r>
              <a:rPr lang="en-US" sz="1400" i="1" dirty="0" err="1"/>
              <a:t>Behavioural</a:t>
            </a:r>
            <a:r>
              <a:rPr lang="en-US" sz="1400" i="1" dirty="0"/>
              <a:t> Science/Revue </a:t>
            </a:r>
            <a:r>
              <a:rPr lang="en-US" sz="1400" i="1" dirty="0" err="1"/>
              <a:t>Canadienne</a:t>
            </a:r>
            <a:r>
              <a:rPr lang="en-US" sz="1400" i="1" dirty="0"/>
              <a:t> Des Sciences Du </a:t>
            </a:r>
            <a:r>
              <a:rPr lang="en-US" sz="1400" i="1" dirty="0" err="1"/>
              <a:t>Comportement</a:t>
            </a:r>
            <a:r>
              <a:rPr lang="en-US" sz="1400" i="1" dirty="0"/>
              <a:t>, 43</a:t>
            </a:r>
            <a:r>
              <a:rPr lang="en-US" sz="1400" dirty="0"/>
              <a:t>(4), 287-296. doi:10.1037/a0023174 </a:t>
            </a:r>
            <a:endParaRPr lang="en-US" sz="1400" dirty="0" smtClean="0"/>
          </a:p>
          <a:p>
            <a:pPr>
              <a:lnSpc>
                <a:spcPct val="80000"/>
              </a:lnSpc>
            </a:pPr>
            <a:r>
              <a:rPr lang="en-US" sz="1400" dirty="0" smtClean="0"/>
              <a:t>Moses</a:t>
            </a:r>
            <a:r>
              <a:rPr lang="en-US" sz="1400" dirty="0"/>
              <a:t>, T. (2010). Adolescent mental health consumers’ self-stigma: associations with parents’ and adolescents’ illness perceptions and parental stigma. </a:t>
            </a:r>
            <a:r>
              <a:rPr lang="en-US" sz="1400" i="1" dirty="0"/>
              <a:t>Journal of Community Psychology</a:t>
            </a:r>
            <a:r>
              <a:rPr lang="en-US" sz="1400" dirty="0"/>
              <a:t>, </a:t>
            </a:r>
            <a:r>
              <a:rPr lang="en-US" sz="1400" i="1" dirty="0"/>
              <a:t>38</a:t>
            </a:r>
            <a:r>
              <a:rPr lang="en-US" sz="1400" dirty="0"/>
              <a:t>(6), </a:t>
            </a:r>
            <a:r>
              <a:rPr lang="en-US" sz="1400" dirty="0" smtClean="0"/>
              <a:t>781-798. doi:10.1002/jvop.20395</a:t>
            </a:r>
          </a:p>
          <a:p>
            <a:pPr>
              <a:lnSpc>
                <a:spcPct val="80000"/>
              </a:lnSpc>
            </a:pPr>
            <a:r>
              <a:rPr lang="en-US" sz="1400" dirty="0"/>
              <a:t>Painter, K., Phelan, J. C., DuPont-Reyes, M. J., </a:t>
            </a:r>
            <a:r>
              <a:rPr lang="en-US" sz="1400" dirty="0" err="1"/>
              <a:t>Barkin</a:t>
            </a:r>
            <a:r>
              <a:rPr lang="en-US" sz="1400" dirty="0"/>
              <a:t>, K. F., </a:t>
            </a:r>
            <a:r>
              <a:rPr lang="en-US" sz="1400" dirty="0" err="1"/>
              <a:t>Villatoro</a:t>
            </a:r>
            <a:r>
              <a:rPr lang="en-US" sz="1400" dirty="0"/>
              <a:t>, A. P., &amp; Link, B. G. (2016).  Evaluation of </a:t>
            </a:r>
            <a:r>
              <a:rPr lang="en-US" sz="1400" dirty="0" err="1"/>
              <a:t>Antistigma</a:t>
            </a:r>
            <a:r>
              <a:rPr lang="en-US" sz="1400" dirty="0"/>
              <a:t> Interventions with Sixth-Grade Students: A School-Based Field Experiment. </a:t>
            </a:r>
            <a:r>
              <a:rPr lang="en-US" sz="1400" i="1" dirty="0"/>
              <a:t>Psychiatric Services, 68</a:t>
            </a:r>
            <a:r>
              <a:rPr lang="en-US" sz="1400" dirty="0"/>
              <a:t>(4), 345-352</a:t>
            </a:r>
            <a:r>
              <a:rPr lang="en-US" sz="1400" dirty="0" smtClean="0"/>
              <a:t>.</a:t>
            </a:r>
          </a:p>
          <a:p>
            <a:pPr>
              <a:lnSpc>
                <a:spcPct val="80000"/>
              </a:lnSpc>
            </a:pPr>
            <a:r>
              <a:rPr lang="en-US" sz="1400" dirty="0" err="1" smtClean="0"/>
              <a:t>Paternite</a:t>
            </a:r>
            <a:r>
              <a:rPr lang="en-US" sz="1400" dirty="0" smtClean="0"/>
              <a:t>, C. E., &amp; Johnston, T. C. (2005). Rationale and Strategies for Central Involvement of Educators in Effective School-Based Mental Health Programs. </a:t>
            </a:r>
            <a:r>
              <a:rPr lang="en-US" sz="1400" i="1" dirty="0" smtClean="0"/>
              <a:t>Journal of Youth and </a:t>
            </a:r>
            <a:r>
              <a:rPr lang="en-US" sz="1400" i="1" dirty="0" err="1" smtClean="0"/>
              <a:t>Adolescene</a:t>
            </a:r>
            <a:r>
              <a:rPr lang="en-US" sz="1400" i="1" dirty="0" smtClean="0"/>
              <a:t>, 34</a:t>
            </a:r>
            <a:r>
              <a:rPr lang="en-US" sz="1400" dirty="0" smtClean="0"/>
              <a:t>(1), 41-49. doi:10.1007/s10964-005-1335-x</a:t>
            </a:r>
          </a:p>
          <a:p>
            <a:pPr>
              <a:lnSpc>
                <a:spcPct val="80000"/>
              </a:lnSpc>
            </a:pPr>
            <a:r>
              <a:rPr lang="en-US" sz="1400" dirty="0" smtClean="0"/>
              <a:t>School Directory </a:t>
            </a:r>
            <a:r>
              <a:rPr lang="mr-IN" sz="1400" dirty="0" smtClean="0"/>
              <a:t>–</a:t>
            </a:r>
            <a:r>
              <a:rPr lang="en-US" sz="1400" dirty="0" smtClean="0"/>
              <a:t> Eleanor Roosevelt High School. (n.d.). Retrieved April 15, 2018</a:t>
            </a:r>
            <a:r>
              <a:rPr lang="en-US" sz="1400" dirty="0"/>
              <a:t>, from </a:t>
            </a:r>
            <a:r>
              <a:rPr lang="en-US" sz="1400" dirty="0">
                <a:hlinkClick r:id="rId3"/>
              </a:rPr>
              <a:t>http://www.pgcps.org/schools/school_details.aspx?id=160244&amp;Submit=</a:t>
            </a:r>
            <a:r>
              <a:rPr lang="en-US" sz="1400" dirty="0" smtClean="0">
                <a:hlinkClick r:id="rId3"/>
              </a:rPr>
              <a:t>GO</a:t>
            </a:r>
            <a:r>
              <a:rPr lang="en-US" sz="1400" dirty="0" smtClean="0"/>
              <a:t> </a:t>
            </a:r>
          </a:p>
          <a:p>
            <a:pPr>
              <a:lnSpc>
                <a:spcPct val="80000"/>
              </a:lnSpc>
            </a:pPr>
            <a:r>
              <a:rPr lang="en-US" sz="1400" dirty="0"/>
              <a:t>Scott, P. (2017, June 01). Mental health crisis among children as </a:t>
            </a:r>
            <a:r>
              <a:rPr lang="en-US" sz="1400" dirty="0" err="1"/>
              <a:t>selfie</a:t>
            </a:r>
            <a:r>
              <a:rPr lang="en-US" sz="1400" dirty="0"/>
              <a:t> culture sees cases of anxiety rise by 42 per cent in five years, NHS figures show (L. Donnelly, Ed.). Retrieved April 15, 2018, from </a:t>
            </a:r>
            <a:r>
              <a:rPr lang="en-US" sz="1400" dirty="0">
                <a:hlinkClick r:id="rId4"/>
              </a:rPr>
              <a:t>https://www.telegraph.co.uk/health-fitness/mind/mental-health-crisis-among-children-selfie-culture-sees-cases</a:t>
            </a:r>
            <a:r>
              <a:rPr lang="en-US" sz="1400" dirty="0" smtClean="0">
                <a:hlinkClick r:id="rId4"/>
              </a:rPr>
              <a:t>/</a:t>
            </a:r>
            <a:r>
              <a:rPr lang="en-US" sz="1400" dirty="0" smtClean="0"/>
              <a:t> </a:t>
            </a:r>
          </a:p>
          <a:p>
            <a:pPr>
              <a:lnSpc>
                <a:spcPct val="80000"/>
              </a:lnSpc>
            </a:pPr>
            <a:r>
              <a:rPr lang="en-US" sz="1400" dirty="0" err="1" smtClean="0"/>
              <a:t>Trudgen</a:t>
            </a:r>
            <a:r>
              <a:rPr lang="en-US" sz="1400" dirty="0" smtClean="0"/>
              <a:t>, M., &amp; Lawn, S. (2011). What is the Threshold of Teachers’ Recognition and Report of Concerns About Anxiety and Depression in Students? An Exploratory Study With Teachers of Adolescents in Regional Australia. </a:t>
            </a:r>
            <a:r>
              <a:rPr lang="en-US" sz="1400" i="1" dirty="0" smtClean="0"/>
              <a:t>Australian Journal of Guidance and </a:t>
            </a:r>
            <a:r>
              <a:rPr lang="en-US" sz="1400" i="1" dirty="0" err="1" smtClean="0"/>
              <a:t>Counselling</a:t>
            </a:r>
            <a:r>
              <a:rPr lang="en-US" sz="1400" i="1" dirty="0" smtClean="0"/>
              <a:t>, 21</a:t>
            </a:r>
            <a:r>
              <a:rPr lang="en-US" sz="1400" dirty="0" smtClean="0"/>
              <a:t>(2), 126-141. doi:10.1375/ajgc.21.2.126  </a:t>
            </a:r>
          </a:p>
          <a:p>
            <a:pPr>
              <a:lnSpc>
                <a:spcPct val="80000"/>
              </a:lnSpc>
            </a:pPr>
            <a:r>
              <a:rPr lang="en-US" sz="1400" dirty="0" err="1" smtClean="0"/>
              <a:t>Wergeland</a:t>
            </a:r>
            <a:r>
              <a:rPr lang="en-US" sz="1400" dirty="0" smtClean="0"/>
              <a:t>, G. J., </a:t>
            </a:r>
            <a:r>
              <a:rPr lang="en-US" sz="1400" dirty="0" err="1" smtClean="0"/>
              <a:t>Fjermestad</a:t>
            </a:r>
            <a:r>
              <a:rPr lang="en-US" sz="1400" dirty="0" smtClean="0"/>
              <a:t>, K. W., Marin, C. E., </a:t>
            </a:r>
            <a:r>
              <a:rPr lang="en-US" sz="1400" dirty="0" err="1" smtClean="0"/>
              <a:t>Haugland</a:t>
            </a:r>
            <a:r>
              <a:rPr lang="en-US" sz="1400" dirty="0" smtClean="0"/>
              <a:t>, B. S., </a:t>
            </a:r>
            <a:r>
              <a:rPr lang="en-US" sz="1400" dirty="0" err="1" smtClean="0"/>
              <a:t>Bjaastad</a:t>
            </a:r>
            <a:r>
              <a:rPr lang="en-US" sz="1400" dirty="0" smtClean="0"/>
              <a:t>, J. F., </a:t>
            </a:r>
            <a:r>
              <a:rPr lang="en-US" sz="1400" dirty="0" err="1" smtClean="0"/>
              <a:t>Oeding</a:t>
            </a:r>
            <a:r>
              <a:rPr lang="en-US" sz="1400" dirty="0" smtClean="0"/>
              <a:t>, K., </a:t>
            </a:r>
            <a:r>
              <a:rPr lang="en-US" sz="1400" dirty="0" err="1" smtClean="0"/>
              <a:t>Bjelland</a:t>
            </a:r>
            <a:r>
              <a:rPr lang="en-US" sz="1400" dirty="0" smtClean="0"/>
              <a:t>, I.</a:t>
            </a:r>
            <a:r>
              <a:rPr lang="en-US" sz="1400" dirty="0"/>
              <a:t>, Silverman, W., </a:t>
            </a:r>
            <a:r>
              <a:rPr lang="en-US" sz="1400" dirty="0" err="1" smtClean="0"/>
              <a:t>Öst</a:t>
            </a:r>
            <a:r>
              <a:rPr lang="en-US" sz="1400" dirty="0" smtClean="0"/>
              <a:t>, L., </a:t>
            </a:r>
            <a:r>
              <a:rPr lang="en-US" sz="1400" dirty="0" err="1" smtClean="0"/>
              <a:t>Havik</a:t>
            </a:r>
            <a:r>
              <a:rPr lang="en-US" sz="1400" dirty="0" smtClean="0"/>
              <a:t>, O. E., &amp; </a:t>
            </a:r>
            <a:r>
              <a:rPr lang="en-US" sz="1400" dirty="0" err="1" smtClean="0"/>
              <a:t>Heiervang</a:t>
            </a:r>
            <a:r>
              <a:rPr lang="en-US" sz="1400" dirty="0" smtClean="0"/>
              <a:t>, E. R. (2014)</a:t>
            </a:r>
            <a:r>
              <a:rPr lang="en-US" sz="1400" dirty="0"/>
              <a:t>. An effectiveness study of individual vs. group cognitive behavioral therapy for anxiety disorders in youth. </a:t>
            </a:r>
            <a:r>
              <a:rPr lang="en-US" sz="1400" i="1" dirty="0" err="1"/>
              <a:t>Behaviour</a:t>
            </a:r>
            <a:r>
              <a:rPr lang="en-US" sz="1400" i="1" dirty="0"/>
              <a:t> </a:t>
            </a:r>
            <a:r>
              <a:rPr lang="en-US" sz="1400" i="1" dirty="0" smtClean="0"/>
              <a:t>Research </a:t>
            </a:r>
            <a:r>
              <a:rPr lang="en-US" sz="1400" i="1" dirty="0"/>
              <a:t>and </a:t>
            </a:r>
            <a:r>
              <a:rPr lang="en-US" sz="1400" i="1" dirty="0" smtClean="0"/>
              <a:t>Therapy, 57C</a:t>
            </a:r>
            <a:r>
              <a:rPr lang="en-US" sz="1400" dirty="0" smtClean="0"/>
              <a:t>(1), 1 </a:t>
            </a:r>
            <a:r>
              <a:rPr lang="mr-IN" sz="1400" dirty="0" smtClean="0"/>
              <a:t>–</a:t>
            </a:r>
            <a:r>
              <a:rPr lang="en-US" sz="1400" dirty="0" smtClean="0"/>
              <a:t> 12. doi:10.1016/j.brat.2014.03.007 </a:t>
            </a:r>
          </a:p>
          <a:p>
            <a:pPr>
              <a:lnSpc>
                <a:spcPct val="80000"/>
              </a:lnSpc>
            </a:pPr>
            <a:r>
              <a:rPr lang="en-US" sz="1400" dirty="0" err="1"/>
              <a:t>Yau</a:t>
            </a:r>
            <a:r>
              <a:rPr lang="en-US" sz="1400" dirty="0"/>
              <a:t>, S. S. W., Pun, K. H. W., &amp; Tang, J. P. S. (2011). Outcome Study of School </a:t>
            </a:r>
            <a:r>
              <a:rPr lang="en-US" sz="1400" dirty="0" err="1"/>
              <a:t>Programmes</a:t>
            </a:r>
            <a:r>
              <a:rPr lang="en-US" sz="1400" dirty="0"/>
              <a:t> for </a:t>
            </a:r>
            <a:r>
              <a:rPr lang="en-US" sz="1400" dirty="0" smtClean="0"/>
              <a:t>Reducing Stigma and Promoting Mental </a:t>
            </a:r>
            <a:r>
              <a:rPr lang="en-US" sz="1400" dirty="0"/>
              <a:t>Health. </a:t>
            </a:r>
            <a:r>
              <a:rPr lang="en-US" sz="1400" i="1" dirty="0"/>
              <a:t>Journal of Youth Studies (10297847)</a:t>
            </a:r>
            <a:r>
              <a:rPr lang="en-US" sz="1400" dirty="0"/>
              <a:t>, </a:t>
            </a:r>
            <a:r>
              <a:rPr lang="en-US" sz="1400" i="1" dirty="0"/>
              <a:t>14</a:t>
            </a:r>
            <a:r>
              <a:rPr lang="en-US" sz="1400" dirty="0"/>
              <a:t>(1), 30–40 </a:t>
            </a:r>
          </a:p>
        </p:txBody>
      </p:sp>
    </p:spTree>
    <p:extLst>
      <p:ext uri="{BB962C8B-B14F-4D97-AF65-F5344CB8AC3E}">
        <p14:creationId xmlns:p14="http://schemas.microsoft.com/office/powerpoint/2010/main" val="215270537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Background</a:t>
            </a:r>
            <a:endParaRPr lang="en-US" dirty="0"/>
          </a:p>
        </p:txBody>
      </p:sp>
      <p:grpSp>
        <p:nvGrpSpPr>
          <p:cNvPr id="9" name="Group 8"/>
          <p:cNvGrpSpPr/>
          <p:nvPr/>
        </p:nvGrpSpPr>
        <p:grpSpPr>
          <a:xfrm>
            <a:off x="1" y="935032"/>
            <a:ext cx="3716444" cy="3716444"/>
            <a:chOff x="0" y="3687206"/>
            <a:chExt cx="3716444" cy="3716444"/>
          </a:xfrm>
        </p:grpSpPr>
        <p:pic>
          <p:nvPicPr>
            <p:cNvPr id="4" name="Picture 3"/>
            <p:cNvPicPr>
              <a:picLocks noChangeAspect="1"/>
            </p:cNvPicPr>
            <p:nvPr/>
          </p:nvPicPr>
          <p:blipFill>
            <a:blip r:embed="rId3"/>
            <a:stretch>
              <a:fillRect/>
            </a:stretch>
          </p:blipFill>
          <p:spPr>
            <a:xfrm>
              <a:off x="0" y="3687206"/>
              <a:ext cx="3716444" cy="3716444"/>
            </a:xfrm>
            <a:prstGeom prst="rect">
              <a:avLst/>
            </a:prstGeom>
          </p:spPr>
        </p:pic>
        <p:sp>
          <p:nvSpPr>
            <p:cNvPr id="5" name="TextBox 4"/>
            <p:cNvSpPr txBox="1"/>
            <p:nvPr/>
          </p:nvSpPr>
          <p:spPr>
            <a:xfrm>
              <a:off x="929112" y="4633897"/>
              <a:ext cx="1874406" cy="769441"/>
            </a:xfrm>
            <a:prstGeom prst="rect">
              <a:avLst/>
            </a:prstGeom>
            <a:noFill/>
          </p:spPr>
          <p:txBody>
            <a:bodyPr wrap="none" rtlCol="0">
              <a:spAutoFit/>
            </a:bodyPr>
            <a:lstStyle/>
            <a:p>
              <a:r>
                <a:rPr lang="en-US" sz="4400" dirty="0" smtClean="0">
                  <a:solidFill>
                    <a:srgbClr val="FFFFFF"/>
                  </a:solidFill>
                </a:rPr>
                <a:t>91.47%</a:t>
              </a:r>
              <a:endParaRPr lang="en-US" sz="4400" dirty="0">
                <a:solidFill>
                  <a:srgbClr val="FFFFFF"/>
                </a:solidFill>
              </a:endParaRPr>
            </a:p>
          </p:txBody>
        </p:sp>
        <p:sp>
          <p:nvSpPr>
            <p:cNvPr id="6" name="TextBox 5"/>
            <p:cNvSpPr txBox="1"/>
            <p:nvPr/>
          </p:nvSpPr>
          <p:spPr>
            <a:xfrm rot="1579850">
              <a:off x="540745" y="6002247"/>
              <a:ext cx="1879543" cy="461665"/>
            </a:xfrm>
            <a:prstGeom prst="rect">
              <a:avLst/>
            </a:prstGeom>
            <a:noFill/>
          </p:spPr>
          <p:txBody>
            <a:bodyPr wrap="square" rtlCol="0">
              <a:spAutoFit/>
            </a:bodyPr>
            <a:lstStyle/>
            <a:p>
              <a:r>
                <a:rPr lang="en-US" sz="2400" dirty="0" smtClean="0">
                  <a:solidFill>
                    <a:srgbClr val="FFFFFF"/>
                  </a:solidFill>
                </a:rPr>
                <a:t>Graduation</a:t>
              </a:r>
              <a:endParaRPr lang="en-US" sz="2400" dirty="0">
                <a:solidFill>
                  <a:srgbClr val="FFFFFF"/>
                </a:solidFill>
              </a:endParaRPr>
            </a:p>
          </p:txBody>
        </p:sp>
        <p:sp>
          <p:nvSpPr>
            <p:cNvPr id="7" name="TextBox 6"/>
            <p:cNvSpPr txBox="1"/>
            <p:nvPr/>
          </p:nvSpPr>
          <p:spPr>
            <a:xfrm rot="20031800">
              <a:off x="1995861" y="5770206"/>
              <a:ext cx="1575215" cy="461665"/>
            </a:xfrm>
            <a:prstGeom prst="rect">
              <a:avLst/>
            </a:prstGeom>
            <a:noFill/>
          </p:spPr>
          <p:txBody>
            <a:bodyPr wrap="square" rtlCol="0">
              <a:spAutoFit/>
            </a:bodyPr>
            <a:lstStyle/>
            <a:p>
              <a:r>
                <a:rPr lang="en-US" sz="2400" dirty="0" smtClean="0">
                  <a:solidFill>
                    <a:srgbClr val="FFFFFF"/>
                  </a:solidFill>
                </a:rPr>
                <a:t>rate</a:t>
              </a:r>
              <a:endParaRPr lang="en-US" sz="2400" dirty="0">
                <a:solidFill>
                  <a:srgbClr val="FFFFFF"/>
                </a:solidFill>
              </a:endParaRPr>
            </a:p>
          </p:txBody>
        </p:sp>
      </p:grpSp>
      <p:grpSp>
        <p:nvGrpSpPr>
          <p:cNvPr id="12" name="Group 11"/>
          <p:cNvGrpSpPr/>
          <p:nvPr/>
        </p:nvGrpSpPr>
        <p:grpSpPr>
          <a:xfrm>
            <a:off x="457202" y="3953601"/>
            <a:ext cx="2757207" cy="2757207"/>
            <a:chOff x="6101162" y="3953601"/>
            <a:chExt cx="2757207" cy="2757207"/>
          </a:xfrm>
        </p:grpSpPr>
        <p:pic>
          <p:nvPicPr>
            <p:cNvPr id="8" name="Picture 7"/>
            <p:cNvPicPr>
              <a:picLocks noChangeAspect="1"/>
            </p:cNvPicPr>
            <p:nvPr/>
          </p:nvPicPr>
          <p:blipFill>
            <a:blip r:embed="rId4"/>
            <a:stretch>
              <a:fillRect/>
            </a:stretch>
          </p:blipFill>
          <p:spPr>
            <a:xfrm>
              <a:off x="6101162" y="3953601"/>
              <a:ext cx="2757207" cy="2757207"/>
            </a:xfrm>
            <a:prstGeom prst="rect">
              <a:avLst/>
            </a:prstGeom>
          </p:spPr>
        </p:pic>
        <p:sp>
          <p:nvSpPr>
            <p:cNvPr id="10" name="TextBox 9"/>
            <p:cNvSpPr txBox="1"/>
            <p:nvPr/>
          </p:nvSpPr>
          <p:spPr>
            <a:xfrm>
              <a:off x="6357367" y="4651475"/>
              <a:ext cx="1159993" cy="769441"/>
            </a:xfrm>
            <a:prstGeom prst="rect">
              <a:avLst/>
            </a:prstGeom>
            <a:solidFill>
              <a:srgbClr val="092140"/>
            </a:solidFill>
            <a:ln>
              <a:noFill/>
            </a:ln>
          </p:spPr>
          <p:txBody>
            <a:bodyPr wrap="none" rtlCol="0">
              <a:spAutoFit/>
            </a:bodyPr>
            <a:lstStyle/>
            <a:p>
              <a:r>
                <a:rPr lang="en-US" sz="4400" dirty="0" smtClean="0">
                  <a:ln w="9525">
                    <a:noFill/>
                  </a:ln>
                  <a:solidFill>
                    <a:srgbClr val="FFFFFF"/>
                  </a:solidFill>
                </a:rPr>
                <a:t>87%</a:t>
              </a:r>
              <a:endParaRPr lang="en-US" sz="4400" dirty="0">
                <a:ln w="9525">
                  <a:solidFill>
                    <a:schemeClr val="accent1"/>
                  </a:solidFill>
                </a:ln>
                <a:solidFill>
                  <a:srgbClr val="FFFFFF"/>
                </a:solidFill>
              </a:endParaRPr>
            </a:p>
          </p:txBody>
        </p:sp>
        <p:sp>
          <p:nvSpPr>
            <p:cNvPr id="11" name="TextBox 10"/>
            <p:cNvSpPr txBox="1"/>
            <p:nvPr/>
          </p:nvSpPr>
          <p:spPr>
            <a:xfrm>
              <a:off x="6154663" y="5316969"/>
              <a:ext cx="1672253" cy="584776"/>
            </a:xfrm>
            <a:prstGeom prst="rect">
              <a:avLst/>
            </a:prstGeom>
            <a:solidFill>
              <a:srgbClr val="092140"/>
            </a:solidFill>
          </p:spPr>
          <p:txBody>
            <a:bodyPr wrap="none" rtlCol="0">
              <a:spAutoFit/>
            </a:bodyPr>
            <a:lstStyle/>
            <a:p>
              <a:r>
                <a:rPr lang="en-US" sz="3200" b="1" dirty="0" smtClean="0">
                  <a:solidFill>
                    <a:srgbClr val="FFFFFF"/>
                  </a:solidFill>
                </a:rPr>
                <a:t>Minority</a:t>
              </a:r>
              <a:endParaRPr lang="en-US" sz="3200" b="1" dirty="0">
                <a:solidFill>
                  <a:srgbClr val="FFFFFF"/>
                </a:solidFill>
              </a:endParaRPr>
            </a:p>
          </p:txBody>
        </p:sp>
      </p:grpSp>
      <p:grpSp>
        <p:nvGrpSpPr>
          <p:cNvPr id="18" name="Group 17"/>
          <p:cNvGrpSpPr/>
          <p:nvPr/>
        </p:nvGrpSpPr>
        <p:grpSpPr>
          <a:xfrm>
            <a:off x="6903659" y="304708"/>
            <a:ext cx="2192579" cy="2155616"/>
            <a:chOff x="6749108" y="1417638"/>
            <a:chExt cx="2192579" cy="2155615"/>
          </a:xfrm>
        </p:grpSpPr>
        <p:pic>
          <p:nvPicPr>
            <p:cNvPr id="13" name="Picture 12"/>
            <p:cNvPicPr>
              <a:picLocks noChangeAspect="1"/>
            </p:cNvPicPr>
            <p:nvPr/>
          </p:nvPicPr>
          <p:blipFill>
            <a:blip r:embed="rId5"/>
            <a:stretch>
              <a:fillRect/>
            </a:stretch>
          </p:blipFill>
          <p:spPr>
            <a:xfrm>
              <a:off x="6749108" y="1417638"/>
              <a:ext cx="2155615" cy="2155615"/>
            </a:xfrm>
            <a:prstGeom prst="rect">
              <a:avLst/>
            </a:prstGeom>
          </p:spPr>
        </p:pic>
        <p:sp>
          <p:nvSpPr>
            <p:cNvPr id="14" name="TextBox 13"/>
            <p:cNvSpPr txBox="1"/>
            <p:nvPr/>
          </p:nvSpPr>
          <p:spPr>
            <a:xfrm>
              <a:off x="7246919" y="1690879"/>
              <a:ext cx="1159993" cy="769441"/>
            </a:xfrm>
            <a:prstGeom prst="rect">
              <a:avLst/>
            </a:prstGeom>
            <a:noFill/>
          </p:spPr>
          <p:txBody>
            <a:bodyPr wrap="none" rtlCol="0">
              <a:spAutoFit/>
            </a:bodyPr>
            <a:lstStyle/>
            <a:p>
              <a:r>
                <a:rPr lang="en-US" sz="4400" dirty="0" smtClean="0">
                  <a:solidFill>
                    <a:srgbClr val="FFFFFF"/>
                  </a:solidFill>
                </a:rPr>
                <a:t>42%</a:t>
              </a:r>
              <a:endParaRPr lang="en-US" sz="4400" dirty="0">
                <a:solidFill>
                  <a:srgbClr val="FFFFFF"/>
                </a:solidFill>
              </a:endParaRPr>
            </a:p>
          </p:txBody>
        </p:sp>
        <p:sp>
          <p:nvSpPr>
            <p:cNvPr id="15" name="TextBox 14"/>
            <p:cNvSpPr txBox="1"/>
            <p:nvPr/>
          </p:nvSpPr>
          <p:spPr>
            <a:xfrm rot="1873638">
              <a:off x="6811048" y="2357434"/>
              <a:ext cx="1019179" cy="461665"/>
            </a:xfrm>
            <a:prstGeom prst="rect">
              <a:avLst/>
            </a:prstGeom>
            <a:noFill/>
          </p:spPr>
          <p:txBody>
            <a:bodyPr wrap="none" rtlCol="0">
              <a:spAutoFit/>
            </a:bodyPr>
            <a:lstStyle/>
            <a:p>
              <a:r>
                <a:rPr lang="en-US" sz="2400" dirty="0" smtClean="0">
                  <a:solidFill>
                    <a:schemeClr val="bg1"/>
                  </a:solidFill>
                </a:rPr>
                <a:t>Free &amp;</a:t>
              </a:r>
              <a:endParaRPr lang="en-US" sz="2400" dirty="0">
                <a:solidFill>
                  <a:schemeClr val="bg1"/>
                </a:solidFill>
              </a:endParaRPr>
            </a:p>
          </p:txBody>
        </p:sp>
        <p:sp>
          <p:nvSpPr>
            <p:cNvPr id="16" name="Rectangle 15"/>
            <p:cNvSpPr/>
            <p:nvPr/>
          </p:nvSpPr>
          <p:spPr>
            <a:xfrm rot="20002371">
              <a:off x="7668382" y="2355874"/>
              <a:ext cx="1273305" cy="461665"/>
            </a:xfrm>
            <a:prstGeom prst="rect">
              <a:avLst/>
            </a:prstGeom>
          </p:spPr>
          <p:txBody>
            <a:bodyPr wrap="none">
              <a:spAutoFit/>
            </a:bodyPr>
            <a:lstStyle/>
            <a:p>
              <a:r>
                <a:rPr lang="en-US" sz="2400" dirty="0" smtClean="0">
                  <a:solidFill>
                    <a:schemeClr val="bg1"/>
                  </a:solidFill>
                </a:rPr>
                <a:t>Reduced</a:t>
              </a:r>
              <a:endParaRPr lang="en-US" sz="2400" dirty="0">
                <a:solidFill>
                  <a:schemeClr val="bg1"/>
                </a:solidFill>
              </a:endParaRPr>
            </a:p>
          </p:txBody>
        </p:sp>
        <p:sp>
          <p:nvSpPr>
            <p:cNvPr id="17" name="Rectangle 16"/>
            <p:cNvSpPr/>
            <p:nvPr/>
          </p:nvSpPr>
          <p:spPr>
            <a:xfrm>
              <a:off x="7362260" y="2814340"/>
              <a:ext cx="929311" cy="461665"/>
            </a:xfrm>
            <a:prstGeom prst="rect">
              <a:avLst/>
            </a:prstGeom>
          </p:spPr>
          <p:txBody>
            <a:bodyPr wrap="none">
              <a:spAutoFit/>
            </a:bodyPr>
            <a:lstStyle/>
            <a:p>
              <a:r>
                <a:rPr lang="en-US" sz="2400" dirty="0">
                  <a:solidFill>
                    <a:schemeClr val="bg1"/>
                  </a:solidFill>
                </a:rPr>
                <a:t>Lunch</a:t>
              </a:r>
              <a:endParaRPr lang="en-US" sz="2400" dirty="0"/>
            </a:p>
          </p:txBody>
        </p:sp>
      </p:grpSp>
      <p:grpSp>
        <p:nvGrpSpPr>
          <p:cNvPr id="28" name="Group 27"/>
          <p:cNvGrpSpPr/>
          <p:nvPr/>
        </p:nvGrpSpPr>
        <p:grpSpPr>
          <a:xfrm>
            <a:off x="4351327" y="2126123"/>
            <a:ext cx="5136863" cy="5043953"/>
            <a:chOff x="3974058" y="2126122"/>
            <a:chExt cx="5136863" cy="5043952"/>
          </a:xfrm>
        </p:grpSpPr>
        <p:pic>
          <p:nvPicPr>
            <p:cNvPr id="19" name="Picture 18"/>
            <p:cNvPicPr>
              <a:picLocks noChangeAspect="1"/>
            </p:cNvPicPr>
            <p:nvPr/>
          </p:nvPicPr>
          <p:blipFill>
            <a:blip r:embed="rId6"/>
            <a:stretch>
              <a:fillRect/>
            </a:stretch>
          </p:blipFill>
          <p:spPr>
            <a:xfrm>
              <a:off x="4066969" y="2126122"/>
              <a:ext cx="5043952" cy="5043952"/>
            </a:xfrm>
            <a:prstGeom prst="rect">
              <a:avLst/>
            </a:prstGeom>
          </p:spPr>
        </p:pic>
        <p:sp>
          <p:nvSpPr>
            <p:cNvPr id="20" name="TextBox 19"/>
            <p:cNvSpPr txBox="1"/>
            <p:nvPr/>
          </p:nvSpPr>
          <p:spPr>
            <a:xfrm>
              <a:off x="3974058" y="3062132"/>
              <a:ext cx="1159993" cy="769441"/>
            </a:xfrm>
            <a:prstGeom prst="rect">
              <a:avLst/>
            </a:prstGeom>
            <a:noFill/>
          </p:spPr>
          <p:txBody>
            <a:bodyPr wrap="none" rtlCol="0">
              <a:spAutoFit/>
            </a:bodyPr>
            <a:lstStyle/>
            <a:p>
              <a:r>
                <a:rPr lang="en-US" sz="4400" dirty="0" smtClean="0">
                  <a:solidFill>
                    <a:srgbClr val="FFFFFF"/>
                  </a:solidFill>
                </a:rPr>
                <a:t>34%</a:t>
              </a:r>
              <a:endParaRPr lang="en-US" sz="4400" dirty="0">
                <a:solidFill>
                  <a:srgbClr val="FFFFFF"/>
                </a:solidFill>
              </a:endParaRPr>
            </a:p>
          </p:txBody>
        </p:sp>
        <p:sp>
          <p:nvSpPr>
            <p:cNvPr id="21" name="TextBox 20"/>
            <p:cNvSpPr txBox="1"/>
            <p:nvPr/>
          </p:nvSpPr>
          <p:spPr>
            <a:xfrm>
              <a:off x="3974058" y="4149976"/>
              <a:ext cx="1159993" cy="1200328"/>
            </a:xfrm>
            <a:prstGeom prst="rect">
              <a:avLst/>
            </a:prstGeom>
            <a:noFill/>
          </p:spPr>
          <p:txBody>
            <a:bodyPr wrap="square" rtlCol="0">
              <a:spAutoFit/>
            </a:bodyPr>
            <a:lstStyle/>
            <a:p>
              <a:r>
                <a:rPr lang="en-US" sz="2400" dirty="0" smtClean="0">
                  <a:solidFill>
                    <a:srgbClr val="FFFFFF"/>
                  </a:solidFill>
                </a:rPr>
                <a:t>Science and Tech</a:t>
              </a:r>
              <a:endParaRPr lang="en-US" sz="2400" dirty="0">
                <a:solidFill>
                  <a:srgbClr val="FFFFFF"/>
                </a:solidFill>
              </a:endParaRPr>
            </a:p>
          </p:txBody>
        </p:sp>
        <p:sp>
          <p:nvSpPr>
            <p:cNvPr id="22" name="TextBox 21"/>
            <p:cNvSpPr txBox="1"/>
            <p:nvPr/>
          </p:nvSpPr>
          <p:spPr>
            <a:xfrm>
              <a:off x="5165022" y="3967631"/>
              <a:ext cx="1159993" cy="769441"/>
            </a:xfrm>
            <a:prstGeom prst="rect">
              <a:avLst/>
            </a:prstGeom>
            <a:noFill/>
          </p:spPr>
          <p:txBody>
            <a:bodyPr wrap="none" rtlCol="0">
              <a:spAutoFit/>
            </a:bodyPr>
            <a:lstStyle/>
            <a:p>
              <a:r>
                <a:rPr lang="en-US" sz="4400" dirty="0" smtClean="0">
                  <a:solidFill>
                    <a:srgbClr val="FFFFFF"/>
                  </a:solidFill>
                </a:rPr>
                <a:t>58%</a:t>
              </a:r>
              <a:endParaRPr lang="en-US" sz="4400" dirty="0">
                <a:solidFill>
                  <a:srgbClr val="FFFFFF"/>
                </a:solidFill>
              </a:endParaRPr>
            </a:p>
          </p:txBody>
        </p:sp>
        <p:sp>
          <p:nvSpPr>
            <p:cNvPr id="23" name="TextBox 22"/>
            <p:cNvSpPr txBox="1"/>
            <p:nvPr/>
          </p:nvSpPr>
          <p:spPr>
            <a:xfrm>
              <a:off x="5165022" y="5000830"/>
              <a:ext cx="1159993" cy="830997"/>
            </a:xfrm>
            <a:prstGeom prst="rect">
              <a:avLst/>
            </a:prstGeom>
            <a:noFill/>
          </p:spPr>
          <p:txBody>
            <a:bodyPr wrap="square" rtlCol="0">
              <a:spAutoFit/>
            </a:bodyPr>
            <a:lstStyle/>
            <a:p>
              <a:r>
                <a:rPr lang="en-US" sz="2400" dirty="0" smtClean="0">
                  <a:solidFill>
                    <a:srgbClr val="FFFFFF"/>
                  </a:solidFill>
                </a:rPr>
                <a:t>Taking AP</a:t>
              </a:r>
              <a:endParaRPr lang="en-US" sz="2400" dirty="0">
                <a:solidFill>
                  <a:srgbClr val="FFFFFF"/>
                </a:solidFill>
              </a:endParaRPr>
            </a:p>
          </p:txBody>
        </p:sp>
        <p:sp>
          <p:nvSpPr>
            <p:cNvPr id="24" name="TextBox 23"/>
            <p:cNvSpPr txBox="1"/>
            <p:nvPr/>
          </p:nvSpPr>
          <p:spPr>
            <a:xfrm>
              <a:off x="6510835" y="3489973"/>
              <a:ext cx="1423213" cy="769441"/>
            </a:xfrm>
            <a:prstGeom prst="rect">
              <a:avLst/>
            </a:prstGeom>
            <a:noFill/>
          </p:spPr>
          <p:txBody>
            <a:bodyPr wrap="square" rtlCol="0">
              <a:spAutoFit/>
            </a:bodyPr>
            <a:lstStyle/>
            <a:p>
              <a:r>
                <a:rPr lang="en-US" sz="4400" dirty="0" smtClean="0">
                  <a:solidFill>
                    <a:srgbClr val="FFFFFF"/>
                  </a:solidFill>
                </a:rPr>
                <a:t>62%</a:t>
              </a:r>
              <a:endParaRPr lang="en-US" sz="4400" dirty="0">
                <a:solidFill>
                  <a:srgbClr val="FFFFFF"/>
                </a:solidFill>
              </a:endParaRPr>
            </a:p>
          </p:txBody>
        </p:sp>
        <p:sp>
          <p:nvSpPr>
            <p:cNvPr id="25" name="TextBox 24"/>
            <p:cNvSpPr txBox="1"/>
            <p:nvPr/>
          </p:nvSpPr>
          <p:spPr>
            <a:xfrm>
              <a:off x="6603745" y="4706093"/>
              <a:ext cx="1051569" cy="830997"/>
            </a:xfrm>
            <a:prstGeom prst="rect">
              <a:avLst/>
            </a:prstGeom>
            <a:noFill/>
          </p:spPr>
          <p:txBody>
            <a:bodyPr wrap="square" rtlCol="0">
              <a:spAutoFit/>
            </a:bodyPr>
            <a:lstStyle/>
            <a:p>
              <a:r>
                <a:rPr lang="en-US" sz="2400" dirty="0" smtClean="0">
                  <a:solidFill>
                    <a:srgbClr val="FFFFFF"/>
                  </a:solidFill>
                </a:rPr>
                <a:t>Score 3 - 5</a:t>
              </a:r>
              <a:endParaRPr lang="en-US" sz="2400" dirty="0">
                <a:solidFill>
                  <a:srgbClr val="FFFFFF"/>
                </a:solidFill>
              </a:endParaRPr>
            </a:p>
          </p:txBody>
        </p:sp>
      </p:grpSp>
    </p:spTree>
    <p:extLst>
      <p:ext uri="{BB962C8B-B14F-4D97-AF65-F5344CB8AC3E}">
        <p14:creationId xmlns:p14="http://schemas.microsoft.com/office/powerpoint/2010/main" val="20601817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971" y="1951685"/>
            <a:ext cx="9144000" cy="2912036"/>
          </a:xfrm>
        </p:spPr>
        <p:txBody>
          <a:bodyPr>
            <a:noAutofit/>
          </a:bodyPr>
          <a:lstStyle/>
          <a:p>
            <a:pPr algn="ctr"/>
            <a:r>
              <a:rPr lang="en-US" sz="6000" dirty="0" smtClean="0"/>
              <a:t>WHAT ARE THE BIGGEST OBSTACLES THAT OUR STUDENTS FACE?</a:t>
            </a:r>
            <a:endParaRPr lang="en-US" sz="6000" dirty="0"/>
          </a:p>
        </p:txBody>
      </p:sp>
    </p:spTree>
    <p:extLst>
      <p:ext uri="{BB962C8B-B14F-4D97-AF65-F5344CB8AC3E}">
        <p14:creationId xmlns:p14="http://schemas.microsoft.com/office/powerpoint/2010/main" val="97586556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ular Callout 3"/>
          <p:cNvSpPr/>
          <p:nvPr/>
        </p:nvSpPr>
        <p:spPr>
          <a:xfrm>
            <a:off x="5264962" y="-92937"/>
            <a:ext cx="3879039" cy="1600200"/>
          </a:xfrm>
          <a:prstGeom prst="wedgeRoundRectCallout">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t>Motivation</a:t>
            </a:r>
            <a:endParaRPr lang="en-US" sz="4000" dirty="0"/>
          </a:p>
        </p:txBody>
      </p:sp>
      <p:sp>
        <p:nvSpPr>
          <p:cNvPr id="5" name="Rounded Rectangular Callout 4"/>
          <p:cNvSpPr/>
          <p:nvPr/>
        </p:nvSpPr>
        <p:spPr>
          <a:xfrm>
            <a:off x="340675" y="805459"/>
            <a:ext cx="3778384" cy="1889726"/>
          </a:xfrm>
          <a:prstGeom prst="wedgeRoundRectCallou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solidFill>
                  <a:schemeClr val="tx2"/>
                </a:solidFill>
              </a:rPr>
              <a:t>Time Management</a:t>
            </a:r>
            <a:endParaRPr lang="en-US" sz="4000" dirty="0">
              <a:solidFill>
                <a:schemeClr val="tx2"/>
              </a:solidFill>
            </a:endParaRPr>
          </a:p>
        </p:txBody>
      </p:sp>
      <p:sp>
        <p:nvSpPr>
          <p:cNvPr id="7" name="Rounded Rectangular Callout 6"/>
          <p:cNvSpPr/>
          <p:nvPr/>
        </p:nvSpPr>
        <p:spPr>
          <a:xfrm>
            <a:off x="6012082" y="2768180"/>
            <a:ext cx="3131919" cy="1566401"/>
          </a:xfrm>
          <a:prstGeom prst="wedgeRoundRectCallou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solidFill>
                  <a:schemeClr val="tx2"/>
                </a:solidFill>
              </a:rPr>
              <a:t>Wellness</a:t>
            </a:r>
            <a:endParaRPr lang="en-US" sz="4000" dirty="0">
              <a:solidFill>
                <a:schemeClr val="tx2"/>
              </a:solidFill>
            </a:endParaRPr>
          </a:p>
        </p:txBody>
      </p:sp>
      <p:sp>
        <p:nvSpPr>
          <p:cNvPr id="9" name="Rounded Rectangular Callout 8"/>
          <p:cNvSpPr/>
          <p:nvPr/>
        </p:nvSpPr>
        <p:spPr>
          <a:xfrm>
            <a:off x="5264962" y="5005406"/>
            <a:ext cx="3879039" cy="1600200"/>
          </a:xfrm>
          <a:prstGeom prst="wedgeRoundRectCallout">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solidFill>
                  <a:schemeClr val="bg1"/>
                </a:solidFill>
              </a:rPr>
              <a:t>Workload</a:t>
            </a:r>
            <a:endParaRPr lang="en-US" sz="4000" dirty="0">
              <a:solidFill>
                <a:schemeClr val="bg1"/>
              </a:solidFill>
            </a:endParaRPr>
          </a:p>
        </p:txBody>
      </p:sp>
      <p:sp>
        <p:nvSpPr>
          <p:cNvPr id="10" name="Rounded Rectangular Callout 9"/>
          <p:cNvSpPr/>
          <p:nvPr/>
        </p:nvSpPr>
        <p:spPr>
          <a:xfrm>
            <a:off x="3375769" y="1270145"/>
            <a:ext cx="3778384" cy="1889726"/>
          </a:xfrm>
          <a:prstGeom prst="wedgeRoundRectCallou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solidFill>
                  <a:srgbClr val="1F497D"/>
                </a:solidFill>
              </a:rPr>
              <a:t>Judgment</a:t>
            </a:r>
            <a:endParaRPr lang="en-US" sz="4000" dirty="0">
              <a:solidFill>
                <a:srgbClr val="1F497D"/>
              </a:solidFill>
            </a:endParaRPr>
          </a:p>
        </p:txBody>
      </p:sp>
      <p:sp>
        <p:nvSpPr>
          <p:cNvPr id="11" name="Rounded Rectangular Callout 10"/>
          <p:cNvSpPr/>
          <p:nvPr/>
        </p:nvSpPr>
        <p:spPr>
          <a:xfrm>
            <a:off x="-100654" y="5357"/>
            <a:ext cx="3879039" cy="1600200"/>
          </a:xfrm>
          <a:prstGeom prst="wedgeRoundRectCallout">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t>Suicide</a:t>
            </a:r>
            <a:endParaRPr lang="en-US" sz="4000" dirty="0"/>
          </a:p>
        </p:txBody>
      </p:sp>
      <p:sp>
        <p:nvSpPr>
          <p:cNvPr id="12" name="Rounded Rectangular Callout 11"/>
          <p:cNvSpPr/>
          <p:nvPr/>
        </p:nvSpPr>
        <p:spPr>
          <a:xfrm>
            <a:off x="4122891" y="4060544"/>
            <a:ext cx="3778384" cy="1889726"/>
          </a:xfrm>
          <a:prstGeom prst="wedgeRoundRectCallou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solidFill>
                  <a:srgbClr val="1F497D"/>
                </a:solidFill>
              </a:rPr>
              <a:t>Relationships</a:t>
            </a:r>
            <a:endParaRPr lang="en-US" sz="4000" dirty="0">
              <a:solidFill>
                <a:srgbClr val="1F497D"/>
              </a:solidFill>
            </a:endParaRPr>
          </a:p>
        </p:txBody>
      </p:sp>
      <p:sp>
        <p:nvSpPr>
          <p:cNvPr id="13" name="Rounded Rectangular Callout 12"/>
          <p:cNvSpPr/>
          <p:nvPr/>
        </p:nvSpPr>
        <p:spPr>
          <a:xfrm>
            <a:off x="-100654" y="2826844"/>
            <a:ext cx="5981211" cy="2467400"/>
          </a:xfrm>
          <a:prstGeom prst="wedgeRoundRectCallout">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t>Mental Health</a:t>
            </a:r>
            <a:endParaRPr lang="en-US" sz="4000" dirty="0"/>
          </a:p>
        </p:txBody>
      </p:sp>
      <p:sp>
        <p:nvSpPr>
          <p:cNvPr id="15" name="Rounded Rectangular Callout 14"/>
          <p:cNvSpPr/>
          <p:nvPr/>
        </p:nvSpPr>
        <p:spPr>
          <a:xfrm>
            <a:off x="1" y="5038664"/>
            <a:ext cx="3879039" cy="1600200"/>
          </a:xfrm>
          <a:prstGeom prst="wedgeRoundRectCallout">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t>Conflict</a:t>
            </a:r>
            <a:endParaRPr lang="en-US" sz="4000" dirty="0"/>
          </a:p>
        </p:txBody>
      </p:sp>
      <p:sp>
        <p:nvSpPr>
          <p:cNvPr id="14" name="Rounded Rectangular Callout 13"/>
          <p:cNvSpPr/>
          <p:nvPr/>
        </p:nvSpPr>
        <p:spPr>
          <a:xfrm>
            <a:off x="0" y="80126"/>
            <a:ext cx="9144000" cy="6159486"/>
          </a:xfrm>
          <a:prstGeom prst="wedgeRoundRectCallout">
            <a:avLst>
              <a:gd name="adj1" fmla="val -20156"/>
              <a:gd name="adj2" fmla="val 61494"/>
              <a:gd name="adj3" fmla="val 16667"/>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800" dirty="0" smtClean="0">
                <a:solidFill>
                  <a:srgbClr val="1F497D"/>
                </a:solidFill>
              </a:rPr>
              <a:t>Anxiety.</a:t>
            </a:r>
            <a:endParaRPr lang="en-US" sz="15800" dirty="0">
              <a:solidFill>
                <a:srgbClr val="1F497D"/>
              </a:solidFill>
            </a:endParaRPr>
          </a:p>
        </p:txBody>
      </p:sp>
    </p:spTree>
    <p:extLst>
      <p:ext uri="{BB962C8B-B14F-4D97-AF65-F5344CB8AC3E}">
        <p14:creationId xmlns:p14="http://schemas.microsoft.com/office/powerpoint/2010/main" val="393283642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999"/>
                                          </p:stCondLst>
                                        </p:cTn>
                                        <p:tgtEl>
                                          <p:spTgt spid="5"/>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999"/>
                                          </p:stCondLst>
                                        </p:cTn>
                                        <p:tgtEl>
                                          <p:spTgt spid="9"/>
                                        </p:tgtEl>
                                        <p:attrNameLst>
                                          <p:attrName>style.visibility</p:attrName>
                                        </p:attrNameLst>
                                      </p:cBhvr>
                                      <p:to>
                                        <p:strVal val="visible"/>
                                      </p:to>
                                    </p:set>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999"/>
                                          </p:stCondLst>
                                        </p:cTn>
                                        <p:tgtEl>
                                          <p:spTgt spid="11"/>
                                        </p:tgtEl>
                                        <p:attrNameLst>
                                          <p:attrName>style.visibility</p:attrName>
                                        </p:attrNameLst>
                                      </p:cBhvr>
                                      <p:to>
                                        <p:strVal val="visible"/>
                                      </p:to>
                                    </p:set>
                                  </p:childTnLst>
                                </p:cTn>
                              </p:par>
                            </p:childTnLst>
                          </p:cTn>
                        </p:par>
                        <p:par>
                          <p:cTn id="16" fill="hold">
                            <p:stCondLst>
                              <p:cond delay="3000"/>
                            </p:stCondLst>
                            <p:childTnLst>
                              <p:par>
                                <p:cTn id="17" presetID="1" presetClass="entr" presetSubtype="0" fill="hold" grpId="0" nodeType="afterEffect">
                                  <p:stCondLst>
                                    <p:cond delay="0"/>
                                  </p:stCondLst>
                                  <p:childTnLst>
                                    <p:set>
                                      <p:cBhvr>
                                        <p:cTn id="18" dur="1" fill="hold">
                                          <p:stCondLst>
                                            <p:cond delay="999"/>
                                          </p:stCondLst>
                                        </p:cTn>
                                        <p:tgtEl>
                                          <p:spTgt spid="7"/>
                                        </p:tgtEl>
                                        <p:attrNameLst>
                                          <p:attrName>style.visibility</p:attrName>
                                        </p:attrNameLst>
                                      </p:cBhvr>
                                      <p:to>
                                        <p:strVal val="visible"/>
                                      </p:to>
                                    </p:set>
                                  </p:childTnLst>
                                </p:cTn>
                              </p:par>
                            </p:childTnLst>
                          </p:cTn>
                        </p:par>
                        <p:par>
                          <p:cTn id="19" fill="hold">
                            <p:stCondLst>
                              <p:cond delay="4000"/>
                            </p:stCondLst>
                            <p:childTnLst>
                              <p:par>
                                <p:cTn id="20" presetID="1" presetClass="entr" presetSubtype="0" fill="hold" grpId="0" nodeType="afterEffect">
                                  <p:stCondLst>
                                    <p:cond delay="0"/>
                                  </p:stCondLst>
                                  <p:childTnLst>
                                    <p:set>
                                      <p:cBhvr>
                                        <p:cTn id="21" dur="1" fill="hold">
                                          <p:stCondLst>
                                            <p:cond delay="999"/>
                                          </p:stCondLst>
                                        </p:cTn>
                                        <p:tgtEl>
                                          <p:spTgt spid="15"/>
                                        </p:tgtEl>
                                        <p:attrNameLst>
                                          <p:attrName>style.visibility</p:attrName>
                                        </p:attrNameLst>
                                      </p:cBhvr>
                                      <p:to>
                                        <p:strVal val="visible"/>
                                      </p:to>
                                    </p:set>
                                  </p:childTnLst>
                                </p:cTn>
                              </p:par>
                            </p:childTnLst>
                          </p:cTn>
                        </p:par>
                        <p:par>
                          <p:cTn id="22" fill="hold">
                            <p:stCondLst>
                              <p:cond delay="5000"/>
                            </p:stCondLst>
                            <p:childTnLst>
                              <p:par>
                                <p:cTn id="23" presetID="1" presetClass="entr" presetSubtype="0" fill="hold" grpId="0" nodeType="afterEffect">
                                  <p:stCondLst>
                                    <p:cond delay="0"/>
                                  </p:stCondLst>
                                  <p:childTnLst>
                                    <p:set>
                                      <p:cBhvr>
                                        <p:cTn id="24" dur="1" fill="hold">
                                          <p:stCondLst>
                                            <p:cond delay="999"/>
                                          </p:stCondLst>
                                        </p:cTn>
                                        <p:tgtEl>
                                          <p:spTgt spid="10"/>
                                        </p:tgtEl>
                                        <p:attrNameLst>
                                          <p:attrName>style.visibility</p:attrName>
                                        </p:attrNameLst>
                                      </p:cBhvr>
                                      <p:to>
                                        <p:strVal val="visible"/>
                                      </p:to>
                                    </p:set>
                                  </p:childTnLst>
                                </p:cTn>
                              </p:par>
                            </p:childTnLst>
                          </p:cTn>
                        </p:par>
                        <p:par>
                          <p:cTn id="25" fill="hold">
                            <p:stCondLst>
                              <p:cond delay="6000"/>
                            </p:stCondLst>
                            <p:childTnLst>
                              <p:par>
                                <p:cTn id="26" presetID="1" presetClass="entr" presetSubtype="0" fill="hold" grpId="0" nodeType="afterEffect">
                                  <p:stCondLst>
                                    <p:cond delay="0"/>
                                  </p:stCondLst>
                                  <p:childTnLst>
                                    <p:set>
                                      <p:cBhvr>
                                        <p:cTn id="27" dur="1" fill="hold">
                                          <p:stCondLst>
                                            <p:cond delay="999"/>
                                          </p:stCondLst>
                                        </p:cTn>
                                        <p:tgtEl>
                                          <p:spTgt spid="12"/>
                                        </p:tgtEl>
                                        <p:attrNameLst>
                                          <p:attrName>style.visibility</p:attrName>
                                        </p:attrNameLst>
                                      </p:cBhvr>
                                      <p:to>
                                        <p:strVal val="visible"/>
                                      </p:to>
                                    </p:set>
                                  </p:childTnLst>
                                </p:cTn>
                              </p:par>
                            </p:childTnLst>
                          </p:cTn>
                        </p:par>
                        <p:par>
                          <p:cTn id="28" fill="hold">
                            <p:stCondLst>
                              <p:cond delay="7000"/>
                            </p:stCondLst>
                            <p:childTnLst>
                              <p:par>
                                <p:cTn id="29" presetID="1" presetClass="entr" presetSubtype="0" fill="hold" grpId="0" nodeType="afterEffect">
                                  <p:stCondLst>
                                    <p:cond delay="0"/>
                                  </p:stCondLst>
                                  <p:childTnLst>
                                    <p:set>
                                      <p:cBhvr>
                                        <p:cTn id="30" dur="1" fill="hold">
                                          <p:stCondLst>
                                            <p:cond delay="999"/>
                                          </p:stCondLst>
                                        </p:cTn>
                                        <p:tgtEl>
                                          <p:spTgt spid="13"/>
                                        </p:tgtEl>
                                        <p:attrNameLst>
                                          <p:attrName>style.visibility</p:attrName>
                                        </p:attrNameLst>
                                      </p:cBhvr>
                                      <p:to>
                                        <p:strVal val="visible"/>
                                      </p:to>
                                    </p:set>
                                  </p:childTnLst>
                                </p:cTn>
                              </p:par>
                            </p:childTnLst>
                          </p:cTn>
                        </p:par>
                        <p:par>
                          <p:cTn id="31" fill="hold">
                            <p:stCondLst>
                              <p:cond delay="8000"/>
                            </p:stCondLst>
                            <p:childTnLst>
                              <p:par>
                                <p:cTn id="32" presetID="1" presetClass="entr" presetSubtype="0" fill="hold" grpId="0" nodeType="afterEffect">
                                  <p:stCondLst>
                                    <p:cond delay="0"/>
                                  </p:stCondLst>
                                  <p:childTnLst>
                                    <p:set>
                                      <p:cBhvr>
                                        <p:cTn id="33" dur="1" fill="hold">
                                          <p:stCondLst>
                                            <p:cond delay="999"/>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9" grpId="0" animBg="1"/>
      <p:bldP spid="10" grpId="0" animBg="1"/>
      <p:bldP spid="11" grpId="0" animBg="1"/>
      <p:bldP spid="12" grpId="0" animBg="1"/>
      <p:bldP spid="13" grpId="0" animBg="1"/>
      <p:bldP spid="15"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Invisible Population</a:t>
            </a:r>
            <a:endParaRPr lang="en-US" dirty="0"/>
          </a:p>
        </p:txBody>
      </p:sp>
      <p:sp>
        <p:nvSpPr>
          <p:cNvPr id="3" name="Content Placeholder 2"/>
          <p:cNvSpPr>
            <a:spLocks noGrp="1"/>
          </p:cNvSpPr>
          <p:nvPr>
            <p:ph idx="1"/>
          </p:nvPr>
        </p:nvSpPr>
        <p:spPr/>
        <p:txBody>
          <a:bodyPr>
            <a:normAutofit/>
          </a:bodyPr>
          <a:lstStyle/>
          <a:p>
            <a:r>
              <a:rPr lang="en-US" b="1" dirty="0" smtClean="0"/>
              <a:t>Anxiety: </a:t>
            </a:r>
          </a:p>
          <a:p>
            <a:pPr lvl="1"/>
            <a:r>
              <a:rPr lang="en-US" dirty="0" smtClean="0"/>
              <a:t>“A </a:t>
            </a:r>
            <a:r>
              <a:rPr lang="en-US" i="1" dirty="0" smtClean="0"/>
              <a:t>nervous disorder </a:t>
            </a:r>
            <a:r>
              <a:rPr lang="en-US" dirty="0" smtClean="0"/>
              <a:t>characterized by a state of excessive uneasiness and apprehension, typically with compulsive behavior or panic attacks” </a:t>
            </a:r>
          </a:p>
          <a:p>
            <a:pPr lvl="1"/>
            <a:r>
              <a:rPr lang="en-US" dirty="0" smtClean="0"/>
              <a:t>“A </a:t>
            </a:r>
            <a:r>
              <a:rPr lang="en-US" i="1" dirty="0" smtClean="0"/>
              <a:t>feeling</a:t>
            </a:r>
            <a:r>
              <a:rPr lang="en-US" dirty="0" smtClean="0"/>
              <a:t> of worry, nervousness, or unease, typically about an imminent event or something with an uncertain outcome”</a:t>
            </a:r>
            <a:endParaRPr lang="en-US" b="1" dirty="0" smtClean="0"/>
          </a:p>
          <a:p>
            <a:r>
              <a:rPr lang="en-US" dirty="0" smtClean="0"/>
              <a:t>Invisible population </a:t>
            </a:r>
            <a:r>
              <a:rPr lang="en-US" sz="1800" dirty="0" smtClean="0"/>
              <a:t>(</a:t>
            </a:r>
            <a:r>
              <a:rPr lang="en-US" sz="1800" dirty="0" err="1" smtClean="0"/>
              <a:t>Baynton</a:t>
            </a:r>
            <a:r>
              <a:rPr lang="en-US" sz="1800" dirty="0" smtClean="0"/>
              <a:t>, 2000) </a:t>
            </a:r>
            <a:endParaRPr lang="en-US" sz="1800" dirty="0"/>
          </a:p>
        </p:txBody>
      </p:sp>
      <p:pic>
        <p:nvPicPr>
          <p:cNvPr id="5" name="Picture 4"/>
          <p:cNvPicPr>
            <a:picLocks noChangeAspect="1"/>
          </p:cNvPicPr>
          <p:nvPr/>
        </p:nvPicPr>
        <p:blipFill>
          <a:blip r:embed="rId3"/>
          <a:stretch>
            <a:fillRect/>
          </a:stretch>
        </p:blipFill>
        <p:spPr>
          <a:xfrm>
            <a:off x="6163736" y="4504268"/>
            <a:ext cx="2353733" cy="2353733"/>
          </a:xfrm>
          <a:prstGeom prst="rect">
            <a:avLst/>
          </a:prstGeom>
        </p:spPr>
      </p:pic>
    </p:spTree>
    <p:extLst>
      <p:ext uri="{BB962C8B-B14F-4D97-AF65-F5344CB8AC3E}">
        <p14:creationId xmlns:p14="http://schemas.microsoft.com/office/powerpoint/2010/main" val="314964440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a:stretch>
            <a:fillRect/>
          </a:stretch>
        </p:blipFill>
        <p:spPr>
          <a:xfrm>
            <a:off x="-67716" y="4131749"/>
            <a:ext cx="2726251" cy="2726252"/>
          </a:xfrm>
          <a:prstGeom prst="rect">
            <a:avLst/>
          </a:prstGeom>
        </p:spPr>
      </p:pic>
      <p:sp>
        <p:nvSpPr>
          <p:cNvPr id="2" name="Title 1"/>
          <p:cNvSpPr>
            <a:spLocks noGrp="1"/>
          </p:cNvSpPr>
          <p:nvPr>
            <p:ph type="title"/>
          </p:nvPr>
        </p:nvSpPr>
        <p:spPr/>
        <p:txBody>
          <a:bodyPr>
            <a:normAutofit/>
          </a:bodyPr>
          <a:lstStyle/>
          <a:p>
            <a:r>
              <a:rPr lang="en-US" sz="4400" b="0" dirty="0" smtClean="0"/>
              <a:t>Statistics</a:t>
            </a:r>
            <a:endParaRPr lang="en-US" sz="4400" b="0" dirty="0"/>
          </a:p>
        </p:txBody>
      </p:sp>
      <p:sp>
        <p:nvSpPr>
          <p:cNvPr id="3" name="Content Placeholder 2"/>
          <p:cNvSpPr>
            <a:spLocks noGrp="1"/>
          </p:cNvSpPr>
          <p:nvPr>
            <p:ph idx="1"/>
          </p:nvPr>
        </p:nvSpPr>
        <p:spPr/>
        <p:txBody>
          <a:bodyPr/>
          <a:lstStyle/>
          <a:p>
            <a:r>
              <a:rPr lang="en-US" dirty="0" smtClean="0"/>
              <a:t>Anxiety on the rise, particularly in recent years</a:t>
            </a:r>
          </a:p>
          <a:p>
            <a:pPr lvl="1"/>
            <a:r>
              <a:rPr lang="en-US" dirty="0" smtClean="0"/>
              <a:t>32% lifetime prevalence in adolescents</a:t>
            </a:r>
          </a:p>
          <a:p>
            <a:pPr lvl="1"/>
            <a:r>
              <a:rPr lang="en-US" dirty="0" smtClean="0"/>
              <a:t>NHS: 42% increase over 5 years at hospitals</a:t>
            </a:r>
          </a:p>
          <a:p>
            <a:pPr lvl="1"/>
            <a:r>
              <a:rPr lang="en-US" dirty="0" smtClean="0"/>
              <a:t>NSPCC: 35% increase in help seeking calls in 2017</a:t>
            </a:r>
            <a:endParaRPr lang="en-US" dirty="0"/>
          </a:p>
        </p:txBody>
      </p:sp>
      <p:pic>
        <p:nvPicPr>
          <p:cNvPr id="4" name="Picture 3"/>
          <p:cNvPicPr>
            <a:picLocks noChangeAspect="1"/>
          </p:cNvPicPr>
          <p:nvPr/>
        </p:nvPicPr>
        <p:blipFill>
          <a:blip r:embed="rId4"/>
          <a:stretch>
            <a:fillRect/>
          </a:stretch>
        </p:blipFill>
        <p:spPr>
          <a:xfrm>
            <a:off x="7027337" y="5194833"/>
            <a:ext cx="1388529" cy="1388529"/>
          </a:xfrm>
          <a:prstGeom prst="rect">
            <a:avLst/>
          </a:prstGeom>
        </p:spPr>
      </p:pic>
      <p:pic>
        <p:nvPicPr>
          <p:cNvPr id="7" name="Picture 6"/>
          <p:cNvPicPr>
            <a:picLocks noChangeAspect="1"/>
          </p:cNvPicPr>
          <p:nvPr/>
        </p:nvPicPr>
        <p:blipFill>
          <a:blip r:embed="rId5"/>
          <a:stretch>
            <a:fillRect/>
          </a:stretch>
        </p:blipFill>
        <p:spPr>
          <a:xfrm>
            <a:off x="3234285" y="5194833"/>
            <a:ext cx="1388529" cy="1388529"/>
          </a:xfrm>
          <a:prstGeom prst="rect">
            <a:avLst/>
          </a:prstGeom>
        </p:spPr>
      </p:pic>
      <p:pic>
        <p:nvPicPr>
          <p:cNvPr id="8" name="Picture 7"/>
          <p:cNvPicPr>
            <a:picLocks noChangeAspect="1"/>
          </p:cNvPicPr>
          <p:nvPr/>
        </p:nvPicPr>
        <p:blipFill>
          <a:blip r:embed="rId5"/>
          <a:stretch>
            <a:fillRect/>
          </a:stretch>
        </p:blipFill>
        <p:spPr>
          <a:xfrm>
            <a:off x="5181605" y="5194833"/>
            <a:ext cx="1388529" cy="1388529"/>
          </a:xfrm>
          <a:prstGeom prst="rect">
            <a:avLst/>
          </a:prstGeom>
        </p:spPr>
      </p:pic>
      <p:sp>
        <p:nvSpPr>
          <p:cNvPr id="9" name="TextBox 8"/>
          <p:cNvSpPr txBox="1"/>
          <p:nvPr/>
        </p:nvSpPr>
        <p:spPr>
          <a:xfrm>
            <a:off x="3048020" y="3941992"/>
            <a:ext cx="6434651" cy="1107996"/>
          </a:xfrm>
          <a:prstGeom prst="rect">
            <a:avLst/>
          </a:prstGeom>
          <a:noFill/>
        </p:spPr>
        <p:txBody>
          <a:bodyPr wrap="square" rtlCol="0">
            <a:spAutoFit/>
          </a:bodyPr>
          <a:lstStyle/>
          <a:p>
            <a:r>
              <a:rPr lang="en-US" sz="6600" b="1" dirty="0" smtClean="0">
                <a:solidFill>
                  <a:srgbClr val="092140"/>
                </a:solidFill>
              </a:rPr>
              <a:t>32% prevalence</a:t>
            </a:r>
            <a:endParaRPr lang="en-US" sz="6600" b="1" dirty="0">
              <a:solidFill>
                <a:srgbClr val="092140"/>
              </a:solidFill>
            </a:endParaRPr>
          </a:p>
        </p:txBody>
      </p:sp>
      <p:pic>
        <p:nvPicPr>
          <p:cNvPr id="5" name="Picture 4"/>
          <p:cNvPicPr>
            <a:picLocks noChangeAspect="1"/>
          </p:cNvPicPr>
          <p:nvPr/>
        </p:nvPicPr>
        <p:blipFill>
          <a:blip r:embed="rId6"/>
          <a:stretch>
            <a:fillRect/>
          </a:stretch>
        </p:blipFill>
        <p:spPr>
          <a:xfrm>
            <a:off x="2" y="4148667"/>
            <a:ext cx="2709333" cy="2709333"/>
          </a:xfrm>
          <a:prstGeom prst="rect">
            <a:avLst/>
          </a:prstGeom>
        </p:spPr>
      </p:pic>
    </p:spTree>
    <p:extLst>
      <p:ext uri="{BB962C8B-B14F-4D97-AF65-F5344CB8AC3E}">
        <p14:creationId xmlns:p14="http://schemas.microsoft.com/office/powerpoint/2010/main" val="40999748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hart_155113.png"/>
          <p:cNvPicPr>
            <a:picLocks noChangeAspect="1"/>
          </p:cNvPicPr>
          <p:nvPr/>
        </p:nvPicPr>
        <p:blipFill rotWithShape="1">
          <a:blip r:embed="rId3">
            <a:extLst>
              <a:ext uri="{28A0092B-C50C-407E-A947-70E740481C1C}">
                <a14:useLocalDpi xmlns:a14="http://schemas.microsoft.com/office/drawing/2010/main" val="0"/>
              </a:ext>
            </a:extLst>
          </a:blip>
          <a:srcRect l="1250" r="3620" b="5245"/>
          <a:stretch/>
        </p:blipFill>
        <p:spPr>
          <a:xfrm>
            <a:off x="0" y="543019"/>
            <a:ext cx="9025467" cy="5993252"/>
          </a:xfrm>
          <a:prstGeom prst="rect">
            <a:avLst/>
          </a:prstGeom>
        </p:spPr>
      </p:pic>
    </p:spTree>
    <p:extLst>
      <p:ext uri="{BB962C8B-B14F-4D97-AF65-F5344CB8AC3E}">
        <p14:creationId xmlns:p14="http://schemas.microsoft.com/office/powerpoint/2010/main" val="95054625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9098</TotalTime>
  <Words>4582</Words>
  <Application>Microsoft Macintosh PowerPoint</Application>
  <PresentationFormat>On-screen Show (4:3)</PresentationFormat>
  <Paragraphs>301</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Eleanor Roosevelt High School: Advocating for Mental Health</vt:lpstr>
      <vt:lpstr>Agenda</vt:lpstr>
      <vt:lpstr>Introduction</vt:lpstr>
      <vt:lpstr>School Background</vt:lpstr>
      <vt:lpstr>WHAT ARE THE BIGGEST OBSTACLES THAT OUR STUDENTS FACE?</vt:lpstr>
      <vt:lpstr>PowerPoint Presentation</vt:lpstr>
      <vt:lpstr>The Invisible Population</vt:lpstr>
      <vt:lpstr>Statistics</vt:lpstr>
      <vt:lpstr>PowerPoint Presentation</vt:lpstr>
      <vt:lpstr>ASCA DOMAINS, MINDSETS, AND BEHAVIORS</vt:lpstr>
      <vt:lpstr>ASCA Domains</vt:lpstr>
      <vt:lpstr>ASCA Mindsets and Behaviors</vt:lpstr>
      <vt:lpstr>Proposed intervention</vt:lpstr>
      <vt:lpstr>Advocacy Program</vt:lpstr>
      <vt:lpstr>Advocacy Program</vt:lpstr>
      <vt:lpstr>Proposed Timeline</vt:lpstr>
      <vt:lpstr>Teacher level</vt:lpstr>
      <vt:lpstr>Teacher Workshop: Support</vt:lpstr>
      <vt:lpstr>Classroom Level</vt:lpstr>
      <vt:lpstr>Support</vt:lpstr>
      <vt:lpstr>Family level</vt:lpstr>
      <vt:lpstr>Support</vt:lpstr>
      <vt:lpstr>Focused Support</vt:lpstr>
      <vt:lpstr>Skills for Academic and Social Success (Fisher, Masia-Warner, &amp; Klein, 2004)</vt:lpstr>
      <vt:lpstr>Support</vt:lpstr>
      <vt:lpstr>Beyond the Classroom</vt:lpstr>
      <vt:lpstr>Accountability</vt:lpstr>
      <vt:lpstr>Summary</vt:lpstr>
      <vt:lpstr>Questions?</vt:lpstr>
      <vt:lpstr>References (1/2)</vt:lpstr>
      <vt:lpstr>References (2/2)</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Alexis Thompson</dc:creator>
  <cp:lastModifiedBy>Alexis Thompson</cp:lastModifiedBy>
  <cp:revision>171</cp:revision>
  <dcterms:created xsi:type="dcterms:W3CDTF">2018-03-15T14:24:56Z</dcterms:created>
  <dcterms:modified xsi:type="dcterms:W3CDTF">2019-04-22T23:43:06Z</dcterms:modified>
</cp:coreProperties>
</file>