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301" r:id="rId2"/>
    <p:sldId id="303" r:id="rId3"/>
    <p:sldId id="302" r:id="rId4"/>
    <p:sldId id="258" r:id="rId5"/>
    <p:sldId id="269" r:id="rId6"/>
    <p:sldId id="259" r:id="rId7"/>
    <p:sldId id="283" r:id="rId8"/>
    <p:sldId id="291" r:id="rId9"/>
    <p:sldId id="286" r:id="rId10"/>
    <p:sldId id="260" r:id="rId11"/>
    <p:sldId id="270" r:id="rId12"/>
    <p:sldId id="271" r:id="rId13"/>
    <p:sldId id="293" r:id="rId14"/>
    <p:sldId id="261" r:id="rId15"/>
    <p:sldId id="262" r:id="rId16"/>
    <p:sldId id="297" r:id="rId17"/>
    <p:sldId id="279" r:id="rId18"/>
    <p:sldId id="280" r:id="rId19"/>
    <p:sldId id="281" r:id="rId20"/>
    <p:sldId id="282" r:id="rId21"/>
    <p:sldId id="265" r:id="rId22"/>
    <p:sldId id="274" r:id="rId23"/>
    <p:sldId id="299" r:id="rId24"/>
    <p:sldId id="266" r:id="rId25"/>
    <p:sldId id="298" r:id="rId26"/>
    <p:sldId id="285" r:id="rId27"/>
    <p:sldId id="267" r:id="rId28"/>
    <p:sldId id="289" r:id="rId29"/>
    <p:sldId id="284" r:id="rId30"/>
    <p:sldId id="290" r:id="rId31"/>
    <p:sldId id="294" r:id="rId32"/>
    <p:sldId id="275" r:id="rId33"/>
    <p:sldId id="287" r:id="rId34"/>
    <p:sldId id="263" r:id="rId35"/>
    <p:sldId id="295" r:id="rId36"/>
    <p:sldId id="273" r:id="rId37"/>
    <p:sldId id="264" r:id="rId38"/>
    <p:sldId id="300" r:id="rId39"/>
    <p:sldId id="296" r:id="rId40"/>
    <p:sldId id="304"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A27A"/>
    <a:srgbClr val="A0CAC0"/>
    <a:srgbClr val="88B995"/>
    <a:srgbClr val="74BB8B"/>
    <a:srgbClr val="E4F6F8"/>
    <a:srgbClr val="0E6E26"/>
    <a:srgbClr val="E1D7B8"/>
    <a:srgbClr val="FEB696"/>
    <a:srgbClr val="F87380"/>
    <a:srgbClr val="C1D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02" autoAdjust="0"/>
    <p:restoredTop sz="71607" autoAdjust="0"/>
  </p:normalViewPr>
  <p:slideViewPr>
    <p:cSldViewPr snapToGrid="0" snapToObjects="1">
      <p:cViewPr varScale="1">
        <p:scale>
          <a:sx n="80" d="100"/>
          <a:sy n="80" d="100"/>
        </p:scale>
        <p:origin x="-19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pieChart>
        <c:varyColors val="1"/>
        <c:ser>
          <c:idx val="0"/>
          <c:order val="0"/>
          <c:tx>
            <c:strRef>
              <c:f>Sheet1!$B$1</c:f>
              <c:strCache>
                <c:ptCount val="1"/>
                <c:pt idx="0">
                  <c:v>Demographics</c:v>
                </c:pt>
              </c:strCache>
            </c:strRef>
          </c:tx>
          <c:explosion val="1"/>
          <c:dPt>
            <c:idx val="0"/>
            <c:bubble3D val="0"/>
            <c:explosion val="0"/>
            <c:spPr>
              <a:solidFill>
                <a:schemeClr val="accent2"/>
              </a:solidFill>
            </c:spPr>
          </c:dPt>
          <c:dPt>
            <c:idx val="1"/>
            <c:bubble3D val="0"/>
            <c:spPr>
              <a:solidFill>
                <a:schemeClr val="accent4"/>
              </a:solidFill>
            </c:spPr>
          </c:dPt>
          <c:dPt>
            <c:idx val="3"/>
            <c:bubble3D val="0"/>
            <c:spPr>
              <a:solidFill>
                <a:schemeClr val="accent1"/>
              </a:solidFill>
            </c:spPr>
          </c:dPt>
          <c:dPt>
            <c:idx val="4"/>
            <c:bubble3D val="0"/>
            <c:spPr>
              <a:solidFill>
                <a:schemeClr val="accent5"/>
              </a:solidFill>
            </c:spPr>
          </c:dPt>
          <c:dPt>
            <c:idx val="5"/>
            <c:bubble3D val="0"/>
            <c:spPr>
              <a:solidFill>
                <a:schemeClr val="accent6"/>
              </a:solidFill>
            </c:spPr>
          </c:dPt>
          <c:dLbls>
            <c:showLegendKey val="0"/>
            <c:showVal val="1"/>
            <c:showCatName val="0"/>
            <c:showSerName val="0"/>
            <c:showPercent val="0"/>
            <c:showBubbleSize val="0"/>
            <c:showLeaderLines val="1"/>
          </c:dLbls>
          <c:cat>
            <c:strRef>
              <c:f>Sheet1!$A$2:$A$7</c:f>
              <c:strCache>
                <c:ptCount val="6"/>
                <c:pt idx="0">
                  <c:v>Black</c:v>
                </c:pt>
                <c:pt idx="1">
                  <c:v>White</c:v>
                </c:pt>
                <c:pt idx="2">
                  <c:v>Hispanic/Latino (Any race)</c:v>
                </c:pt>
                <c:pt idx="3">
                  <c:v>Asian</c:v>
                </c:pt>
                <c:pt idx="4">
                  <c:v>2+ races</c:v>
                </c:pt>
                <c:pt idx="5">
                  <c:v>Other</c:v>
                </c:pt>
              </c:strCache>
            </c:strRef>
          </c:cat>
          <c:val>
            <c:numRef>
              <c:f>Sheet1!$B$2:$B$7</c:f>
              <c:numCache>
                <c:formatCode>0.0%</c:formatCode>
                <c:ptCount val="6"/>
                <c:pt idx="0" formatCode="0.00%">
                  <c:v>0.574</c:v>
                </c:pt>
                <c:pt idx="1">
                  <c:v>0.176</c:v>
                </c:pt>
                <c:pt idx="2" formatCode="0.00%">
                  <c:v>0.109</c:v>
                </c:pt>
                <c:pt idx="3">
                  <c:v>0.091</c:v>
                </c:pt>
                <c:pt idx="4">
                  <c:v>0.042</c:v>
                </c:pt>
                <c:pt idx="5">
                  <c:v>0.009</c:v>
                </c:pt>
              </c:numCache>
            </c:numRef>
          </c:val>
        </c:ser>
        <c:dLbls>
          <c:showLegendKey val="0"/>
          <c:showVal val="1"/>
          <c:showCatName val="0"/>
          <c:showSerName val="0"/>
          <c:showPercent val="0"/>
          <c:showBubbleSize val="0"/>
          <c:showLeaderLines val="1"/>
        </c:dLbls>
        <c:firstSliceAng val="0"/>
      </c:pieChart>
    </c:plotArea>
    <c:legend>
      <c:legendPos val="r"/>
      <c:layout>
        <c:manualLayout>
          <c:xMode val="edge"/>
          <c:yMode val="edge"/>
          <c:x val="0.636117529306899"/>
          <c:y val="0.175491969853876"/>
          <c:w val="0.302280110484429"/>
          <c:h val="0.822081726565365"/>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2018 Math</a:t>
            </a:r>
            <a:r>
              <a:rPr lang="en-US" baseline="0"/>
              <a:t> Results</a:t>
            </a:r>
            <a:r>
              <a:rPr lang="en-US"/>
              <a:t> </a:t>
            </a:r>
          </a:p>
        </c:rich>
      </c:tx>
      <c:layout/>
      <c:overlay val="0"/>
    </c:title>
    <c:autoTitleDeleted val="0"/>
    <c:plotArea>
      <c:layout/>
      <c:barChart>
        <c:barDir val="col"/>
        <c:grouping val="stacked"/>
        <c:varyColors val="0"/>
        <c:ser>
          <c:idx val="0"/>
          <c:order val="0"/>
          <c:tx>
            <c:strRef>
              <c:f>Sheet1!$C$1</c:f>
              <c:strCache>
                <c:ptCount val="1"/>
                <c:pt idx="0">
                  <c:v>Asian</c:v>
                </c:pt>
              </c:strCache>
            </c:strRef>
          </c:tx>
          <c:spPr>
            <a:solidFill>
              <a:schemeClr val="accent1"/>
            </a:solidFill>
          </c:spPr>
          <c:invertIfNegative val="0"/>
          <c:dLbls>
            <c:txPr>
              <a:bodyPr/>
              <a:lstStyle/>
              <a:p>
                <a:pPr>
                  <a:defRPr b="1"/>
                </a:pPr>
                <a:endParaRPr lang="en-US"/>
              </a:p>
            </c:txPr>
            <c:showLegendKey val="0"/>
            <c:showVal val="1"/>
            <c:showCatName val="0"/>
            <c:showSerName val="0"/>
            <c:showPercent val="0"/>
            <c:showBubbleSize val="0"/>
            <c:showLeaderLines val="0"/>
          </c:dLbls>
          <c:cat>
            <c:multiLvlStrRef>
              <c:f>Sheet1!$A$2:$B$18</c:f>
              <c:multiLvlStrCache>
                <c:ptCount val="17"/>
                <c:lvl>
                  <c:pt idx="0">
                    <c:v>Not Met</c:v>
                  </c:pt>
                  <c:pt idx="1">
                    <c:v>Partially Met</c:v>
                  </c:pt>
                  <c:pt idx="2">
                    <c:v>Approached</c:v>
                  </c:pt>
                  <c:pt idx="3">
                    <c:v>Met</c:v>
                  </c:pt>
                  <c:pt idx="4">
                    <c:v>Exceeded</c:v>
                  </c:pt>
                  <c:pt idx="6">
                    <c:v>Not Met</c:v>
                  </c:pt>
                  <c:pt idx="7">
                    <c:v>Partially Met</c:v>
                  </c:pt>
                  <c:pt idx="8">
                    <c:v>Approached</c:v>
                  </c:pt>
                  <c:pt idx="9">
                    <c:v>Met</c:v>
                  </c:pt>
                  <c:pt idx="10">
                    <c:v>Exceeded</c:v>
                  </c:pt>
                  <c:pt idx="12">
                    <c:v>Not Met</c:v>
                  </c:pt>
                  <c:pt idx="13">
                    <c:v>Partially Met</c:v>
                  </c:pt>
                  <c:pt idx="14">
                    <c:v>Approached</c:v>
                  </c:pt>
                  <c:pt idx="15">
                    <c:v>Met</c:v>
                  </c:pt>
                  <c:pt idx="16">
                    <c:v>Exceeded</c:v>
                  </c:pt>
                </c:lvl>
                <c:lvl>
                  <c:pt idx="0">
                    <c:v>2018 Gr 3</c:v>
                  </c:pt>
                  <c:pt idx="6">
                    <c:v>2018 Gr 4</c:v>
                  </c:pt>
                  <c:pt idx="12">
                    <c:v>2018 Gr 5</c:v>
                  </c:pt>
                </c:lvl>
              </c:multiLvlStrCache>
            </c:multiLvlStrRef>
          </c:cat>
          <c:val>
            <c:numRef>
              <c:f>Sheet1!$C$2:$C$18</c:f>
              <c:numCache>
                <c:formatCode>General</c:formatCode>
                <c:ptCount val="17"/>
                <c:pt idx="6">
                  <c:v>1.0</c:v>
                </c:pt>
                <c:pt idx="7">
                  <c:v>1.0</c:v>
                </c:pt>
                <c:pt idx="8">
                  <c:v>2.0</c:v>
                </c:pt>
                <c:pt idx="9">
                  <c:v>7.0</c:v>
                </c:pt>
              </c:numCache>
            </c:numRef>
          </c:val>
        </c:ser>
        <c:ser>
          <c:idx val="1"/>
          <c:order val="1"/>
          <c:tx>
            <c:strRef>
              <c:f>Sheet1!$D$1</c:f>
              <c:strCache>
                <c:ptCount val="1"/>
                <c:pt idx="0">
                  <c:v>African American</c:v>
                </c:pt>
              </c:strCache>
            </c:strRef>
          </c:tx>
          <c:spPr>
            <a:solidFill>
              <a:srgbClr val="C0504D"/>
            </a:solidFill>
          </c:spPr>
          <c:invertIfNegative val="0"/>
          <c:dLbls>
            <c:txPr>
              <a:bodyPr/>
              <a:lstStyle/>
              <a:p>
                <a:pPr>
                  <a:defRPr b="1"/>
                </a:pPr>
                <a:endParaRPr lang="en-US"/>
              </a:p>
            </c:txPr>
            <c:showLegendKey val="0"/>
            <c:showVal val="1"/>
            <c:showCatName val="0"/>
            <c:showSerName val="0"/>
            <c:showPercent val="0"/>
            <c:showBubbleSize val="0"/>
            <c:showLeaderLines val="0"/>
          </c:dLbls>
          <c:cat>
            <c:multiLvlStrRef>
              <c:f>Sheet1!$A$2:$B$18</c:f>
              <c:multiLvlStrCache>
                <c:ptCount val="17"/>
                <c:lvl>
                  <c:pt idx="0">
                    <c:v>Not Met</c:v>
                  </c:pt>
                  <c:pt idx="1">
                    <c:v>Partially Met</c:v>
                  </c:pt>
                  <c:pt idx="2">
                    <c:v>Approached</c:v>
                  </c:pt>
                  <c:pt idx="3">
                    <c:v>Met</c:v>
                  </c:pt>
                  <c:pt idx="4">
                    <c:v>Exceeded</c:v>
                  </c:pt>
                  <c:pt idx="6">
                    <c:v>Not Met</c:v>
                  </c:pt>
                  <c:pt idx="7">
                    <c:v>Partially Met</c:v>
                  </c:pt>
                  <c:pt idx="8">
                    <c:v>Approached</c:v>
                  </c:pt>
                  <c:pt idx="9">
                    <c:v>Met</c:v>
                  </c:pt>
                  <c:pt idx="10">
                    <c:v>Exceeded</c:v>
                  </c:pt>
                  <c:pt idx="12">
                    <c:v>Not Met</c:v>
                  </c:pt>
                  <c:pt idx="13">
                    <c:v>Partially Met</c:v>
                  </c:pt>
                  <c:pt idx="14">
                    <c:v>Approached</c:v>
                  </c:pt>
                  <c:pt idx="15">
                    <c:v>Met</c:v>
                  </c:pt>
                  <c:pt idx="16">
                    <c:v>Exceeded</c:v>
                  </c:pt>
                </c:lvl>
                <c:lvl>
                  <c:pt idx="0">
                    <c:v>2018 Gr 3</c:v>
                  </c:pt>
                  <c:pt idx="6">
                    <c:v>2018 Gr 4</c:v>
                  </c:pt>
                  <c:pt idx="12">
                    <c:v>2018 Gr 5</c:v>
                  </c:pt>
                </c:lvl>
              </c:multiLvlStrCache>
            </c:multiLvlStrRef>
          </c:cat>
          <c:val>
            <c:numRef>
              <c:f>Sheet1!$D$2:$D$18</c:f>
              <c:numCache>
                <c:formatCode>General</c:formatCode>
                <c:ptCount val="17"/>
                <c:pt idx="0">
                  <c:v>15.0</c:v>
                </c:pt>
                <c:pt idx="1">
                  <c:v>24.0</c:v>
                </c:pt>
                <c:pt idx="2">
                  <c:v>17.0</c:v>
                </c:pt>
                <c:pt idx="3">
                  <c:v>12.0</c:v>
                </c:pt>
                <c:pt idx="6">
                  <c:v>9.0</c:v>
                </c:pt>
                <c:pt idx="7">
                  <c:v>14.0</c:v>
                </c:pt>
                <c:pt idx="8">
                  <c:v>15.0</c:v>
                </c:pt>
                <c:pt idx="9">
                  <c:v>9.0</c:v>
                </c:pt>
                <c:pt idx="12">
                  <c:v>24.0</c:v>
                </c:pt>
                <c:pt idx="13">
                  <c:v>17.0</c:v>
                </c:pt>
                <c:pt idx="14">
                  <c:v>8.0</c:v>
                </c:pt>
                <c:pt idx="15">
                  <c:v>7.0</c:v>
                </c:pt>
              </c:numCache>
            </c:numRef>
          </c:val>
        </c:ser>
        <c:ser>
          <c:idx val="2"/>
          <c:order val="2"/>
          <c:tx>
            <c:strRef>
              <c:f>Sheet1!$E$1</c:f>
              <c:strCache>
                <c:ptCount val="1"/>
                <c:pt idx="0">
                  <c:v>Hispanic</c:v>
                </c:pt>
              </c:strCache>
            </c:strRef>
          </c:tx>
          <c:spPr>
            <a:solidFill>
              <a:schemeClr val="accent3"/>
            </a:solidFill>
          </c:spPr>
          <c:invertIfNegative val="0"/>
          <c:dLbls>
            <c:txPr>
              <a:bodyPr/>
              <a:lstStyle/>
              <a:p>
                <a:pPr>
                  <a:defRPr b="1"/>
                </a:pPr>
                <a:endParaRPr lang="en-US"/>
              </a:p>
            </c:txPr>
            <c:showLegendKey val="0"/>
            <c:showVal val="1"/>
            <c:showCatName val="0"/>
            <c:showSerName val="0"/>
            <c:showPercent val="0"/>
            <c:showBubbleSize val="0"/>
            <c:showLeaderLines val="0"/>
          </c:dLbls>
          <c:cat>
            <c:multiLvlStrRef>
              <c:f>Sheet1!$A$2:$B$18</c:f>
              <c:multiLvlStrCache>
                <c:ptCount val="17"/>
                <c:lvl>
                  <c:pt idx="0">
                    <c:v>Not Met</c:v>
                  </c:pt>
                  <c:pt idx="1">
                    <c:v>Partially Met</c:v>
                  </c:pt>
                  <c:pt idx="2">
                    <c:v>Approached</c:v>
                  </c:pt>
                  <c:pt idx="3">
                    <c:v>Met</c:v>
                  </c:pt>
                  <c:pt idx="4">
                    <c:v>Exceeded</c:v>
                  </c:pt>
                  <c:pt idx="6">
                    <c:v>Not Met</c:v>
                  </c:pt>
                  <c:pt idx="7">
                    <c:v>Partially Met</c:v>
                  </c:pt>
                  <c:pt idx="8">
                    <c:v>Approached</c:v>
                  </c:pt>
                  <c:pt idx="9">
                    <c:v>Met</c:v>
                  </c:pt>
                  <c:pt idx="10">
                    <c:v>Exceeded</c:v>
                  </c:pt>
                  <c:pt idx="12">
                    <c:v>Not Met</c:v>
                  </c:pt>
                  <c:pt idx="13">
                    <c:v>Partially Met</c:v>
                  </c:pt>
                  <c:pt idx="14">
                    <c:v>Approached</c:v>
                  </c:pt>
                  <c:pt idx="15">
                    <c:v>Met</c:v>
                  </c:pt>
                  <c:pt idx="16">
                    <c:v>Exceeded</c:v>
                  </c:pt>
                </c:lvl>
                <c:lvl>
                  <c:pt idx="0">
                    <c:v>2018 Gr 3</c:v>
                  </c:pt>
                  <c:pt idx="6">
                    <c:v>2018 Gr 4</c:v>
                  </c:pt>
                  <c:pt idx="12">
                    <c:v>2018 Gr 5</c:v>
                  </c:pt>
                </c:lvl>
              </c:multiLvlStrCache>
            </c:multiLvlStrRef>
          </c:cat>
          <c:val>
            <c:numRef>
              <c:f>Sheet1!$E$2:$E$18</c:f>
              <c:numCache>
                <c:formatCode>General</c:formatCode>
                <c:ptCount val="17"/>
                <c:pt idx="0">
                  <c:v>7.0</c:v>
                </c:pt>
                <c:pt idx="1">
                  <c:v>4.0</c:v>
                </c:pt>
                <c:pt idx="2">
                  <c:v>4.0</c:v>
                </c:pt>
                <c:pt idx="3">
                  <c:v>4.0</c:v>
                </c:pt>
                <c:pt idx="6">
                  <c:v>3.0</c:v>
                </c:pt>
                <c:pt idx="7">
                  <c:v>7.0</c:v>
                </c:pt>
                <c:pt idx="8">
                  <c:v>3.0</c:v>
                </c:pt>
                <c:pt idx="9">
                  <c:v>5.0</c:v>
                </c:pt>
              </c:numCache>
            </c:numRef>
          </c:val>
        </c:ser>
        <c:ser>
          <c:idx val="3"/>
          <c:order val="3"/>
          <c:tx>
            <c:strRef>
              <c:f>Sheet1!$F$1</c:f>
              <c:strCache>
                <c:ptCount val="1"/>
                <c:pt idx="0">
                  <c:v>White</c:v>
                </c:pt>
              </c:strCache>
            </c:strRef>
          </c:tx>
          <c:spPr>
            <a:solidFill>
              <a:srgbClr val="8064A2"/>
            </a:solidFill>
          </c:spPr>
          <c:invertIfNegative val="0"/>
          <c:dLbls>
            <c:txPr>
              <a:bodyPr/>
              <a:lstStyle/>
              <a:p>
                <a:pPr>
                  <a:defRPr b="1"/>
                </a:pPr>
                <a:endParaRPr lang="en-US"/>
              </a:p>
            </c:txPr>
            <c:showLegendKey val="0"/>
            <c:showVal val="1"/>
            <c:showCatName val="0"/>
            <c:showSerName val="0"/>
            <c:showPercent val="0"/>
            <c:showBubbleSize val="0"/>
            <c:showLeaderLines val="0"/>
          </c:dLbls>
          <c:cat>
            <c:multiLvlStrRef>
              <c:f>Sheet1!$A$2:$B$18</c:f>
              <c:multiLvlStrCache>
                <c:ptCount val="17"/>
                <c:lvl>
                  <c:pt idx="0">
                    <c:v>Not Met</c:v>
                  </c:pt>
                  <c:pt idx="1">
                    <c:v>Partially Met</c:v>
                  </c:pt>
                  <c:pt idx="2">
                    <c:v>Approached</c:v>
                  </c:pt>
                  <c:pt idx="3">
                    <c:v>Met</c:v>
                  </c:pt>
                  <c:pt idx="4">
                    <c:v>Exceeded</c:v>
                  </c:pt>
                  <c:pt idx="6">
                    <c:v>Not Met</c:v>
                  </c:pt>
                  <c:pt idx="7">
                    <c:v>Partially Met</c:v>
                  </c:pt>
                  <c:pt idx="8">
                    <c:v>Approached</c:v>
                  </c:pt>
                  <c:pt idx="9">
                    <c:v>Met</c:v>
                  </c:pt>
                  <c:pt idx="10">
                    <c:v>Exceeded</c:v>
                  </c:pt>
                  <c:pt idx="12">
                    <c:v>Not Met</c:v>
                  </c:pt>
                  <c:pt idx="13">
                    <c:v>Partially Met</c:v>
                  </c:pt>
                  <c:pt idx="14">
                    <c:v>Approached</c:v>
                  </c:pt>
                  <c:pt idx="15">
                    <c:v>Met</c:v>
                  </c:pt>
                  <c:pt idx="16">
                    <c:v>Exceeded</c:v>
                  </c:pt>
                </c:lvl>
                <c:lvl>
                  <c:pt idx="0">
                    <c:v>2018 Gr 3</c:v>
                  </c:pt>
                  <c:pt idx="6">
                    <c:v>2018 Gr 4</c:v>
                  </c:pt>
                  <c:pt idx="12">
                    <c:v>2018 Gr 5</c:v>
                  </c:pt>
                </c:lvl>
              </c:multiLvlStrCache>
            </c:multiLvlStrRef>
          </c:cat>
          <c:val>
            <c:numRef>
              <c:f>Sheet1!$F$2:$F$18</c:f>
              <c:numCache>
                <c:formatCode>General</c:formatCode>
                <c:ptCount val="17"/>
                <c:pt idx="0">
                  <c:v>2.0</c:v>
                </c:pt>
                <c:pt idx="1">
                  <c:v>2.0</c:v>
                </c:pt>
                <c:pt idx="2">
                  <c:v>7.0</c:v>
                </c:pt>
                <c:pt idx="3">
                  <c:v>10.0</c:v>
                </c:pt>
                <c:pt idx="4">
                  <c:v>8.0</c:v>
                </c:pt>
                <c:pt idx="8">
                  <c:v>5.0</c:v>
                </c:pt>
                <c:pt idx="9">
                  <c:v>12.0</c:v>
                </c:pt>
                <c:pt idx="10">
                  <c:v>1.0</c:v>
                </c:pt>
              </c:numCache>
            </c:numRef>
          </c:val>
        </c:ser>
        <c:dLbls>
          <c:showLegendKey val="0"/>
          <c:showVal val="1"/>
          <c:showCatName val="0"/>
          <c:showSerName val="0"/>
          <c:showPercent val="0"/>
          <c:showBubbleSize val="0"/>
        </c:dLbls>
        <c:gapWidth val="150"/>
        <c:overlap val="100"/>
        <c:axId val="2102782088"/>
        <c:axId val="2102785224"/>
      </c:barChart>
      <c:catAx>
        <c:axId val="2102782088"/>
        <c:scaling>
          <c:orientation val="minMax"/>
        </c:scaling>
        <c:delete val="0"/>
        <c:axPos val="b"/>
        <c:majorTickMark val="out"/>
        <c:minorTickMark val="none"/>
        <c:tickLblPos val="nextTo"/>
        <c:crossAx val="2102785224"/>
        <c:crosses val="autoZero"/>
        <c:auto val="1"/>
        <c:lblAlgn val="ctr"/>
        <c:lblOffset val="100"/>
        <c:noMultiLvlLbl val="0"/>
      </c:catAx>
      <c:valAx>
        <c:axId val="2102785224"/>
        <c:scaling>
          <c:orientation val="minMax"/>
        </c:scaling>
        <c:delete val="0"/>
        <c:axPos val="l"/>
        <c:majorGridlines/>
        <c:numFmt formatCode="General" sourceLinked="1"/>
        <c:majorTickMark val="out"/>
        <c:minorTickMark val="none"/>
        <c:tickLblPos val="nextTo"/>
        <c:crossAx val="21027820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4th Grade Progress Report Grades</a:t>
            </a:r>
            <a:r>
              <a:rPr lang="en-US" baseline="0"/>
              <a:t> (All Sections)</a:t>
            </a:r>
            <a:endParaRPr lang="en-US"/>
          </a:p>
        </c:rich>
      </c:tx>
      <c:layout/>
      <c:overlay val="0"/>
    </c:title>
    <c:autoTitleDeleted val="0"/>
    <c:plotArea>
      <c:layout/>
      <c:barChart>
        <c:barDir val="col"/>
        <c:grouping val="stacked"/>
        <c:varyColors val="0"/>
        <c:ser>
          <c:idx val="0"/>
          <c:order val="0"/>
          <c:invertIfNegative val="0"/>
          <c:dPt>
            <c:idx val="0"/>
            <c:invertIfNegative val="0"/>
            <c:bubble3D val="0"/>
            <c:spPr>
              <a:solidFill>
                <a:schemeClr val="accent1"/>
              </a:solidFill>
            </c:spPr>
          </c:dPt>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Pt>
            <c:idx val="4"/>
            <c:invertIfNegative val="0"/>
            <c:bubble3D val="0"/>
            <c:spPr>
              <a:solidFill>
                <a:schemeClr val="accent6"/>
              </a:solidFill>
            </c:spPr>
          </c:dPt>
          <c:dLbls>
            <c:txPr>
              <a:bodyPr/>
              <a:lstStyle/>
              <a:p>
                <a:pPr>
                  <a:defRPr sz="2400"/>
                </a:pPr>
                <a:endParaRPr lang="en-US"/>
              </a:p>
            </c:txPr>
            <c:showLegendKey val="0"/>
            <c:showVal val="1"/>
            <c:showCatName val="0"/>
            <c:showSerName val="0"/>
            <c:showPercent val="0"/>
            <c:showBubbleSize val="0"/>
            <c:showLeaderLines val="0"/>
          </c:dLbls>
          <c:cat>
            <c:strRef>
              <c:f>'[Chart in Microsoft Office PowerPoint]Sheet1'!$B$1:$F$1</c:f>
              <c:strCache>
                <c:ptCount val="5"/>
                <c:pt idx="0">
                  <c:v>A</c:v>
                </c:pt>
                <c:pt idx="1">
                  <c:v>B</c:v>
                </c:pt>
                <c:pt idx="2">
                  <c:v>C</c:v>
                </c:pt>
                <c:pt idx="3">
                  <c:v>D</c:v>
                </c:pt>
                <c:pt idx="4">
                  <c:v>E</c:v>
                </c:pt>
              </c:strCache>
            </c:strRef>
          </c:cat>
          <c:val>
            <c:numRef>
              <c:f>'[Chart in Microsoft Office PowerPoint]Sheet1'!$B$2:$F$2</c:f>
              <c:numCache>
                <c:formatCode>General</c:formatCode>
                <c:ptCount val="5"/>
                <c:pt idx="0">
                  <c:v>27.0</c:v>
                </c:pt>
                <c:pt idx="1">
                  <c:v>45.0</c:v>
                </c:pt>
                <c:pt idx="2">
                  <c:v>38.0</c:v>
                </c:pt>
                <c:pt idx="3">
                  <c:v>8.0</c:v>
                </c:pt>
                <c:pt idx="4">
                  <c:v>4.0</c:v>
                </c:pt>
              </c:numCache>
            </c:numRef>
          </c:val>
        </c:ser>
        <c:dLbls>
          <c:showLegendKey val="0"/>
          <c:showVal val="0"/>
          <c:showCatName val="0"/>
          <c:showSerName val="0"/>
          <c:showPercent val="0"/>
          <c:showBubbleSize val="0"/>
        </c:dLbls>
        <c:gapWidth val="150"/>
        <c:overlap val="100"/>
        <c:axId val="2132978856"/>
        <c:axId val="2132981976"/>
      </c:barChart>
      <c:catAx>
        <c:axId val="2132978856"/>
        <c:scaling>
          <c:orientation val="minMax"/>
        </c:scaling>
        <c:delete val="0"/>
        <c:axPos val="b"/>
        <c:majorTickMark val="out"/>
        <c:minorTickMark val="none"/>
        <c:tickLblPos val="nextTo"/>
        <c:crossAx val="2132981976"/>
        <c:crosses val="autoZero"/>
        <c:auto val="1"/>
        <c:lblAlgn val="ctr"/>
        <c:lblOffset val="100"/>
        <c:noMultiLvlLbl val="0"/>
      </c:catAx>
      <c:valAx>
        <c:axId val="2132981976"/>
        <c:scaling>
          <c:orientation val="minMax"/>
        </c:scaling>
        <c:delete val="0"/>
        <c:axPos val="l"/>
        <c:majorGridlines/>
        <c:numFmt formatCode="General" sourceLinked="1"/>
        <c:majorTickMark val="out"/>
        <c:minorTickMark val="none"/>
        <c:tickLblPos val="nextTo"/>
        <c:crossAx val="213297885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7EAECE-FDC5-FB46-B1CD-4CA37E52F652}" type="datetimeFigureOut">
              <a:rPr lang="en-US" smtClean="0"/>
              <a:t>12/1/18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CFB6EC-3B90-6344-A064-2BC644C258DE}" type="slidenum">
              <a:rPr lang="en-US" smtClean="0"/>
              <a:t>‹#›</a:t>
            </a:fld>
            <a:endParaRPr lang="en-US"/>
          </a:p>
        </p:txBody>
      </p:sp>
    </p:spTree>
    <p:extLst>
      <p:ext uri="{BB962C8B-B14F-4D97-AF65-F5344CB8AC3E}">
        <p14:creationId xmlns:p14="http://schemas.microsoft.com/office/powerpoint/2010/main" val="36594352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https://</a:t>
            </a:r>
            <a:r>
              <a:rPr lang="en-US" dirty="0" err="1" smtClean="0"/>
              <a:t>www.publicschoolreview.com</a:t>
            </a:r>
            <a:r>
              <a:rPr lang="en-US" dirty="0" smtClean="0"/>
              <a:t>/greenbelt-elementary-school-profile </a:t>
            </a:r>
          </a:p>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4</a:t>
            </a:fld>
            <a:endParaRPr lang="en-US"/>
          </a:p>
        </p:txBody>
      </p:sp>
    </p:spTree>
    <p:extLst>
      <p:ext uri="{BB962C8B-B14F-4D97-AF65-F5344CB8AC3E}">
        <p14:creationId xmlns:p14="http://schemas.microsoft.com/office/powerpoint/2010/main" val="554233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slides are the ASCA Mindsets</a:t>
            </a:r>
            <a:r>
              <a:rPr lang="en-US" baseline="0" dirty="0" smtClean="0"/>
              <a:t> and Behaviors utilized in the Study Skills Group. This was omitted from the presentation because it is easier to read through independently and would have taken excessive time to read through for the group.</a:t>
            </a:r>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17</a:t>
            </a:fld>
            <a:endParaRPr lang="en-US"/>
          </a:p>
        </p:txBody>
      </p:sp>
    </p:spTree>
    <p:extLst>
      <p:ext uri="{BB962C8B-B14F-4D97-AF65-F5344CB8AC3E}">
        <p14:creationId xmlns:p14="http://schemas.microsoft.com/office/powerpoint/2010/main" val="2268299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500" dirty="0" smtClean="0"/>
              <a:t>(Bowman-</a:t>
            </a:r>
            <a:r>
              <a:rPr lang="en-US" sz="1500" dirty="0" err="1" smtClean="0"/>
              <a:t>Perrott</a:t>
            </a:r>
            <a:r>
              <a:rPr lang="en-US" sz="1500" dirty="0" smtClean="0"/>
              <a:t> et al., 2013)</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600" dirty="0" smtClean="0"/>
              <a:t>(</a:t>
            </a:r>
            <a:r>
              <a:rPr lang="en-US" sz="1600" dirty="0" err="1" smtClean="0"/>
              <a:t>Rohrbeck</a:t>
            </a:r>
            <a:r>
              <a:rPr lang="en-US" sz="1600" dirty="0" smtClean="0"/>
              <a:t> et al., 2003)</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900" dirty="0" smtClean="0"/>
              <a:t>(Greenwood et al., 1984)</a:t>
            </a:r>
          </a:p>
          <a:p>
            <a:r>
              <a:rPr lang="en-US" dirty="0" smtClean="0"/>
              <a:t>(Class Wide Peer Tutoring Program, 2003)</a:t>
            </a:r>
          </a:p>
        </p:txBody>
      </p:sp>
      <p:sp>
        <p:nvSpPr>
          <p:cNvPr id="4" name="Slide Number Placeholder 3"/>
          <p:cNvSpPr>
            <a:spLocks noGrp="1"/>
          </p:cNvSpPr>
          <p:nvPr>
            <p:ph type="sldNum" sz="quarter" idx="10"/>
          </p:nvPr>
        </p:nvSpPr>
        <p:spPr/>
        <p:txBody>
          <a:bodyPr/>
          <a:lstStyle/>
          <a:p>
            <a:fld id="{07CFB6EC-3B90-6344-A064-2BC644C258DE}" type="slidenum">
              <a:rPr lang="en-US" smtClean="0"/>
              <a:t>23</a:t>
            </a:fld>
            <a:endParaRPr lang="en-US"/>
          </a:p>
        </p:txBody>
      </p:sp>
    </p:spTree>
    <p:extLst>
      <p:ext uri="{BB962C8B-B14F-4D97-AF65-F5344CB8AC3E}">
        <p14:creationId xmlns:p14="http://schemas.microsoft.com/office/powerpoint/2010/main" val="3664465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24</a:t>
            </a:fld>
            <a:endParaRPr lang="en-US"/>
          </a:p>
        </p:txBody>
      </p:sp>
    </p:spTree>
    <p:extLst>
      <p:ext uri="{BB962C8B-B14F-4D97-AF65-F5344CB8AC3E}">
        <p14:creationId xmlns:p14="http://schemas.microsoft.com/office/powerpoint/2010/main" val="1243620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(Good, Aronson, and </a:t>
            </a:r>
            <a:r>
              <a:rPr lang="en-US" sz="1200" dirty="0" err="1" smtClean="0"/>
              <a:t>Inzlicht</a:t>
            </a:r>
            <a:r>
              <a:rPr lang="en-US" sz="1200" dirty="0" smtClean="0"/>
              <a:t>, 2003)</a:t>
            </a:r>
          </a:p>
          <a:p>
            <a:r>
              <a:rPr lang="en-US" sz="1200" dirty="0" smtClean="0"/>
              <a:t>(Blackwell, </a:t>
            </a:r>
            <a:r>
              <a:rPr lang="en-US" sz="1200" dirty="0" err="1" smtClean="0"/>
              <a:t>Trzesniewski</a:t>
            </a:r>
            <a:r>
              <a:rPr lang="en-US" sz="1200" dirty="0" smtClean="0"/>
              <a:t>, &amp; </a:t>
            </a:r>
            <a:r>
              <a:rPr lang="en-US" sz="1200" dirty="0" err="1" smtClean="0"/>
              <a:t>Dweck</a:t>
            </a:r>
            <a:r>
              <a:rPr lang="en-US" sz="1200" dirty="0" smtClean="0"/>
              <a:t>, 2007)</a:t>
            </a:r>
          </a:p>
          <a:p>
            <a:r>
              <a:rPr lang="en-US" sz="1200" dirty="0" smtClean="0"/>
              <a:t>(Mueller and </a:t>
            </a:r>
            <a:r>
              <a:rPr lang="en-US" sz="1200" dirty="0" err="1" smtClean="0"/>
              <a:t>Dweck</a:t>
            </a:r>
            <a:r>
              <a:rPr lang="en-US" sz="1200" dirty="0" smtClean="0"/>
              <a:t>, 1998)</a:t>
            </a:r>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25</a:t>
            </a:fld>
            <a:endParaRPr lang="en-US"/>
          </a:p>
        </p:txBody>
      </p:sp>
    </p:spTree>
    <p:extLst>
      <p:ext uri="{BB962C8B-B14F-4D97-AF65-F5344CB8AC3E}">
        <p14:creationId xmlns:p14="http://schemas.microsoft.com/office/powerpoint/2010/main" val="570590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500" dirty="0" smtClean="0"/>
              <a:t>(Greenwood et al., 1984)</a:t>
            </a:r>
          </a:p>
          <a:p>
            <a:endParaRPr lang="en-US" baseline="0" dirty="0" smtClean="0"/>
          </a:p>
        </p:txBody>
      </p:sp>
      <p:sp>
        <p:nvSpPr>
          <p:cNvPr id="4" name="Slide Number Placeholder 3"/>
          <p:cNvSpPr>
            <a:spLocks noGrp="1"/>
          </p:cNvSpPr>
          <p:nvPr>
            <p:ph type="sldNum" sz="quarter" idx="10"/>
          </p:nvPr>
        </p:nvSpPr>
        <p:spPr/>
        <p:txBody>
          <a:bodyPr/>
          <a:lstStyle/>
          <a:p>
            <a:fld id="{07CFB6EC-3B90-6344-A064-2BC644C258DE}" type="slidenum">
              <a:rPr lang="en-US" smtClean="0"/>
              <a:t>29</a:t>
            </a:fld>
            <a:endParaRPr lang="en-US"/>
          </a:p>
        </p:txBody>
      </p:sp>
    </p:spTree>
    <p:extLst>
      <p:ext uri="{BB962C8B-B14F-4D97-AF65-F5344CB8AC3E}">
        <p14:creationId xmlns:p14="http://schemas.microsoft.com/office/powerpoint/2010/main" val="4060828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39</a:t>
            </a:fld>
            <a:endParaRPr lang="en-US"/>
          </a:p>
        </p:txBody>
      </p:sp>
    </p:spTree>
    <p:extLst>
      <p:ext uri="{BB962C8B-B14F-4D97-AF65-F5344CB8AC3E}">
        <p14:creationId xmlns:p14="http://schemas.microsoft.com/office/powerpoint/2010/main" val="4100640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40</a:t>
            </a:fld>
            <a:endParaRPr lang="en-US"/>
          </a:p>
        </p:txBody>
      </p:sp>
    </p:spTree>
    <p:extLst>
      <p:ext uri="{BB962C8B-B14F-4D97-AF65-F5344CB8AC3E}">
        <p14:creationId xmlns:p14="http://schemas.microsoft.com/office/powerpoint/2010/main" val="3927814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www.publicschoolreview.com</a:t>
            </a:r>
            <a:r>
              <a:rPr lang="en-US" dirty="0" smtClean="0"/>
              <a:t>/greenbelt-elementary-school-profile</a:t>
            </a:r>
          </a:p>
          <a:p>
            <a:r>
              <a:rPr lang="en-US" dirty="0" smtClean="0"/>
              <a:t>https://</a:t>
            </a:r>
            <a:r>
              <a:rPr lang="en-US" dirty="0" err="1" smtClean="0"/>
              <a:t>www.greatschools.org</a:t>
            </a:r>
            <a:r>
              <a:rPr lang="en-US" dirty="0" smtClean="0"/>
              <a:t>/</a:t>
            </a:r>
            <a:r>
              <a:rPr lang="en-US" dirty="0" err="1" smtClean="0"/>
              <a:t>gk</a:t>
            </a:r>
            <a:r>
              <a:rPr lang="en-US" dirty="0" smtClean="0"/>
              <a:t>/ratings/#</a:t>
            </a:r>
            <a:r>
              <a:rPr lang="en-US" dirty="0" err="1" smtClean="0"/>
              <a:t>equityrating</a:t>
            </a:r>
            <a:endParaRPr lang="en-US" dirty="0" smtClean="0"/>
          </a:p>
          <a:p>
            <a:r>
              <a:rPr lang="en-US" dirty="0" smtClean="0"/>
              <a:t>https</a:t>
            </a:r>
            <a:r>
              <a:rPr lang="en-US" dirty="0" smtClean="0"/>
              <a:t>://</a:t>
            </a:r>
            <a:r>
              <a:rPr lang="en-US" dirty="0" err="1" smtClean="0"/>
              <a:t>www.greatschools.org</a:t>
            </a:r>
            <a:r>
              <a:rPr lang="en-US" dirty="0" smtClean="0"/>
              <a:t>/</a:t>
            </a:r>
            <a:r>
              <a:rPr lang="en-US" dirty="0" err="1" smtClean="0"/>
              <a:t>maryland</a:t>
            </a:r>
            <a:r>
              <a:rPr lang="en-US" dirty="0" smtClean="0"/>
              <a:t>/greenbelt/1034-Greenbelt-Elementary-School</a:t>
            </a:r>
            <a:r>
              <a:rPr lang="en-US" dirty="0" smtClean="0"/>
              <a:t>/</a:t>
            </a:r>
          </a:p>
          <a:p>
            <a:endParaRPr lang="en-US" dirty="0" smtClean="0"/>
          </a:p>
        </p:txBody>
      </p:sp>
      <p:sp>
        <p:nvSpPr>
          <p:cNvPr id="4" name="Slide Number Placeholder 3"/>
          <p:cNvSpPr>
            <a:spLocks noGrp="1"/>
          </p:cNvSpPr>
          <p:nvPr>
            <p:ph type="sldNum" sz="quarter" idx="10"/>
          </p:nvPr>
        </p:nvSpPr>
        <p:spPr/>
        <p:txBody>
          <a:bodyPr/>
          <a:lstStyle/>
          <a:p>
            <a:fld id="{07CFB6EC-3B90-6344-A064-2BC644C258DE}" type="slidenum">
              <a:rPr lang="en-US" smtClean="0"/>
              <a:t>5</a:t>
            </a:fld>
            <a:endParaRPr lang="en-US"/>
          </a:p>
        </p:txBody>
      </p:sp>
    </p:spTree>
    <p:extLst>
      <p:ext uri="{BB962C8B-B14F-4D97-AF65-F5344CB8AC3E}">
        <p14:creationId xmlns:p14="http://schemas.microsoft.com/office/powerpoint/2010/main" val="1322792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Times New Roman"/>
                <a:sym typeface="Times New Roman"/>
              </a:rPr>
              <a:t>(</a:t>
            </a:r>
            <a:r>
              <a:rPr lang="en" sz="1200" dirty="0" smtClean="0">
                <a:solidFill>
                  <a:srgbClr val="000000"/>
                </a:solidFill>
                <a:latin typeface="Times New Roman"/>
                <a:ea typeface="Times New Roman"/>
                <a:cs typeface="Times New Roman"/>
                <a:sym typeface="Times New Roman"/>
              </a:rPr>
              <a:t>Belt</a:t>
            </a:r>
            <a:r>
              <a:rPr lang="en" sz="1200" dirty="0" smtClean="0">
                <a:solidFill>
                  <a:srgbClr val="000000"/>
                </a:solidFill>
                <a:latin typeface="Times New Roman"/>
                <a:ea typeface="Times New Roman"/>
                <a:cs typeface="Times New Roman"/>
                <a:sym typeface="Times New Roman"/>
              </a:rPr>
              <a:t>, </a:t>
            </a:r>
            <a:r>
              <a:rPr lang="en" sz="1200" dirty="0" smtClean="0">
                <a:solidFill>
                  <a:srgbClr val="000000"/>
                </a:solidFill>
                <a:latin typeface="Times New Roman"/>
                <a:ea typeface="Times New Roman"/>
                <a:cs typeface="Times New Roman"/>
                <a:sym typeface="Times New Roman"/>
              </a:rPr>
              <a:t>2017). </a:t>
            </a:r>
            <a:endParaRPr lang="en-US" sz="1200" dirty="0" smtClean="0">
              <a:solidFill>
                <a:srgbClr val="000000"/>
              </a:solidFill>
              <a:latin typeface="Times New Roman"/>
              <a:ea typeface="Times New Roman"/>
              <a:cs typeface="Times New Roman"/>
              <a:sym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Times New Roman"/>
                <a:sym typeface="Times New Roman"/>
              </a:rPr>
              <a:t>(</a:t>
            </a:r>
            <a:r>
              <a:rPr lang="en" sz="1200" dirty="0" smtClean="0">
                <a:solidFill>
                  <a:srgbClr val="000000"/>
                </a:solidFill>
                <a:latin typeface="Times New Roman"/>
                <a:ea typeface="Times New Roman"/>
                <a:cs typeface="Times New Roman"/>
                <a:sym typeface="Times New Roman"/>
              </a:rPr>
              <a:t>Identifying </a:t>
            </a:r>
            <a:r>
              <a:rPr lang="en" sz="1200" dirty="0" smtClean="0">
                <a:solidFill>
                  <a:srgbClr val="000000"/>
                </a:solidFill>
                <a:latin typeface="Times New Roman"/>
                <a:ea typeface="Times New Roman"/>
                <a:cs typeface="Times New Roman"/>
                <a:sym typeface="Times New Roman"/>
              </a:rPr>
              <a:t>Factors that Contribute to Achievement </a:t>
            </a:r>
            <a:r>
              <a:rPr lang="en" sz="1200" dirty="0" smtClean="0">
                <a:solidFill>
                  <a:srgbClr val="000000"/>
                </a:solidFill>
                <a:latin typeface="Times New Roman"/>
                <a:ea typeface="Times New Roman"/>
                <a:cs typeface="Times New Roman"/>
                <a:sym typeface="Times New Roman"/>
              </a:rPr>
              <a:t>Gaps</a:t>
            </a:r>
            <a:r>
              <a:rPr lang="en-US" sz="1200" dirty="0" smtClean="0">
                <a:solidFill>
                  <a:srgbClr val="000000"/>
                </a:solidFill>
                <a:latin typeface="Times New Roman"/>
                <a:ea typeface="Times New Roman"/>
                <a:cs typeface="Times New Roman"/>
                <a:sym typeface="Times New Roman"/>
              </a:rPr>
              <a:t>,</a:t>
            </a:r>
            <a:r>
              <a:rPr lang="en-US" sz="1200" baseline="0" dirty="0" smtClean="0">
                <a:solidFill>
                  <a:srgbClr val="000000"/>
                </a:solidFill>
                <a:latin typeface="Times New Roman"/>
                <a:ea typeface="Times New Roman"/>
                <a:cs typeface="Times New Roman"/>
                <a:sym typeface="Times New Roman"/>
              </a:rPr>
              <a:t> </a:t>
            </a:r>
            <a:r>
              <a:rPr lang="en" sz="1200" dirty="0" smtClean="0">
                <a:solidFill>
                  <a:srgbClr val="000000"/>
                </a:solidFill>
                <a:latin typeface="Times New Roman"/>
                <a:ea typeface="Times New Roman"/>
                <a:cs typeface="Times New Roman"/>
                <a:sym typeface="Times New Roman"/>
              </a:rPr>
              <a:t>n.d.</a:t>
            </a:r>
            <a:endParaRPr lang="en-US" sz="1200" dirty="0" smtClean="0">
              <a:solidFill>
                <a:srgbClr val="000000"/>
              </a:solidFill>
              <a:latin typeface="Times New Roman"/>
              <a:ea typeface="Times New Roman"/>
              <a:cs typeface="Times New Roman"/>
              <a:sym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Times New Roman"/>
                <a:sym typeface="Times New Roman"/>
              </a:rPr>
              <a:t>(</a:t>
            </a:r>
            <a:r>
              <a:rPr lang="en" sz="1200" dirty="0" smtClean="0">
                <a:solidFill>
                  <a:srgbClr val="000000"/>
                </a:solidFill>
                <a:latin typeface="Times New Roman"/>
                <a:ea typeface="Times New Roman"/>
                <a:cs typeface="Times New Roman"/>
                <a:sym typeface="Times New Roman"/>
              </a:rPr>
              <a:t>Moore</a:t>
            </a:r>
            <a:r>
              <a:rPr lang="en" sz="1200" dirty="0" smtClean="0">
                <a:solidFill>
                  <a:srgbClr val="000000"/>
                </a:solidFill>
                <a:latin typeface="Times New Roman"/>
                <a:ea typeface="Times New Roman"/>
                <a:cs typeface="Times New Roman"/>
                <a:sym typeface="Times New Roman"/>
              </a:rPr>
              <a:t>, </a:t>
            </a:r>
            <a:r>
              <a:rPr lang="en" sz="1200" dirty="0" smtClean="0">
                <a:solidFill>
                  <a:srgbClr val="000000"/>
                </a:solidFill>
                <a:latin typeface="Times New Roman"/>
                <a:ea typeface="Times New Roman"/>
                <a:cs typeface="Times New Roman"/>
                <a:sym typeface="Times New Roman"/>
              </a:rPr>
              <a:t>2015)</a:t>
            </a:r>
            <a:endParaRPr lang="en-US" dirty="0" smtClean="0"/>
          </a:p>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6</a:t>
            </a:fld>
            <a:endParaRPr lang="en-US"/>
          </a:p>
        </p:txBody>
      </p:sp>
    </p:spTree>
    <p:extLst>
      <p:ext uri="{BB962C8B-B14F-4D97-AF65-F5344CB8AC3E}">
        <p14:creationId xmlns:p14="http://schemas.microsoft.com/office/powerpoint/2010/main" val="2552669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Times New Roman"/>
                <a:sym typeface="Times New Roman"/>
              </a:rPr>
              <a:t>(</a:t>
            </a:r>
            <a:r>
              <a:rPr lang="en" sz="1200" dirty="0" smtClean="0">
                <a:solidFill>
                  <a:srgbClr val="000000"/>
                </a:solidFill>
                <a:latin typeface="Times New Roman"/>
                <a:ea typeface="Times New Roman"/>
                <a:cs typeface="Times New Roman"/>
                <a:sym typeface="Times New Roman"/>
              </a:rPr>
              <a:t>Belt</a:t>
            </a:r>
            <a:r>
              <a:rPr lang="en" sz="1200" dirty="0" smtClean="0">
                <a:solidFill>
                  <a:srgbClr val="000000"/>
                </a:solidFill>
                <a:latin typeface="Times New Roman"/>
                <a:ea typeface="Times New Roman"/>
                <a:cs typeface="Times New Roman"/>
                <a:sym typeface="Times New Roman"/>
              </a:rPr>
              <a:t>, </a:t>
            </a:r>
            <a:r>
              <a:rPr lang="en" sz="1200" dirty="0" smtClean="0">
                <a:solidFill>
                  <a:srgbClr val="000000"/>
                </a:solidFill>
                <a:latin typeface="Times New Roman"/>
                <a:ea typeface="Times New Roman"/>
                <a:cs typeface="Times New Roman"/>
                <a:sym typeface="Times New Roman"/>
              </a:rPr>
              <a:t>2017)</a:t>
            </a:r>
            <a:endParaRPr lang="en-US" sz="1200" dirty="0" smtClean="0">
              <a:solidFill>
                <a:srgbClr val="000000"/>
              </a:solidFill>
              <a:latin typeface="Times New Roman"/>
              <a:ea typeface="Times New Roman"/>
              <a:cs typeface="Times New Roman"/>
              <a:sym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Times New Roman"/>
                <a:ea typeface="Times New Roman"/>
                <a:cs typeface="Times New Roman"/>
                <a:sym typeface="Times New Roman"/>
              </a:rPr>
              <a:t>Equity</a:t>
            </a:r>
            <a:r>
              <a:rPr lang="en-US" sz="1200" baseline="0" dirty="0" smtClean="0">
                <a:solidFill>
                  <a:srgbClr val="000000"/>
                </a:solidFill>
                <a:latin typeface="Times New Roman"/>
                <a:ea typeface="Times New Roman"/>
                <a:cs typeface="Times New Roman"/>
                <a:sym typeface="Times New Roman"/>
              </a:rPr>
              <a:t> </a:t>
            </a:r>
            <a:r>
              <a:rPr lang="en-US" sz="1200" dirty="0" smtClean="0">
                <a:solidFill>
                  <a:srgbClr val="000000"/>
                </a:solidFill>
                <a:latin typeface="Times New Roman"/>
                <a:ea typeface="Times New Roman"/>
                <a:cs typeface="Times New Roman"/>
                <a:sym typeface="Times New Roman"/>
              </a:rPr>
              <a:t>accounts </a:t>
            </a:r>
            <a:r>
              <a:rPr lang="en-US" sz="1200" dirty="0" smtClean="0">
                <a:solidFill>
                  <a:srgbClr val="000000"/>
                </a:solidFill>
                <a:latin typeface="Times New Roman"/>
                <a:ea typeface="Times New Roman"/>
                <a:cs typeface="Times New Roman"/>
                <a:sym typeface="Times New Roman"/>
              </a:rPr>
              <a:t>for 7.3%</a:t>
            </a:r>
            <a:r>
              <a:rPr lang="en-US" sz="1200" baseline="0" dirty="0" smtClean="0">
                <a:solidFill>
                  <a:srgbClr val="000000"/>
                </a:solidFill>
                <a:latin typeface="Times New Roman"/>
                <a:ea typeface="Times New Roman"/>
                <a:cs typeface="Times New Roman"/>
                <a:sym typeface="Times New Roman"/>
              </a:rPr>
              <a:t> of </a:t>
            </a:r>
            <a:r>
              <a:rPr lang="en-US" sz="1200" baseline="0" dirty="0" err="1" smtClean="0">
                <a:solidFill>
                  <a:srgbClr val="000000"/>
                </a:solidFill>
                <a:latin typeface="Times New Roman"/>
                <a:ea typeface="Times New Roman"/>
                <a:cs typeface="Times New Roman"/>
                <a:sym typeface="Times New Roman"/>
              </a:rPr>
              <a:t>EdWeek</a:t>
            </a:r>
            <a:r>
              <a:rPr lang="en-US" sz="1200" baseline="0" dirty="0" smtClean="0">
                <a:solidFill>
                  <a:srgbClr val="000000"/>
                </a:solidFill>
                <a:latin typeface="Times New Roman"/>
                <a:ea typeface="Times New Roman"/>
                <a:cs typeface="Times New Roman"/>
                <a:sym typeface="Times New Roman"/>
              </a:rPr>
              <a:t> ranking</a:t>
            </a:r>
            <a:endParaRPr lang="en" sz="1200" dirty="0" smtClean="0">
              <a:solidFill>
                <a:srgbClr val="000000"/>
              </a:solidFill>
              <a:latin typeface="Times New Roman"/>
              <a:ea typeface="Times New Roman"/>
              <a:cs typeface="Times New Roman"/>
              <a:sym typeface="Times New Roman"/>
            </a:endParaRPr>
          </a:p>
        </p:txBody>
      </p:sp>
      <p:sp>
        <p:nvSpPr>
          <p:cNvPr id="4" name="Slide Number Placeholder 3"/>
          <p:cNvSpPr>
            <a:spLocks noGrp="1"/>
          </p:cNvSpPr>
          <p:nvPr>
            <p:ph type="sldNum" sz="quarter" idx="10"/>
          </p:nvPr>
        </p:nvSpPr>
        <p:spPr/>
        <p:txBody>
          <a:bodyPr/>
          <a:lstStyle/>
          <a:p>
            <a:fld id="{07CFB6EC-3B90-6344-A064-2BC644C258DE}" type="slidenum">
              <a:rPr lang="en-US" smtClean="0"/>
              <a:t>7</a:t>
            </a:fld>
            <a:endParaRPr lang="en-US"/>
          </a:p>
        </p:txBody>
      </p:sp>
    </p:spTree>
    <p:extLst>
      <p:ext uri="{BB962C8B-B14F-4D97-AF65-F5344CB8AC3E}">
        <p14:creationId xmlns:p14="http://schemas.microsoft.com/office/powerpoint/2010/main" val="1163615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reportcard.msde.maryland.gov</a:t>
            </a:r>
            <a:r>
              <a:rPr lang="en-US" dirty="0" smtClean="0"/>
              <a:t>/</a:t>
            </a:r>
            <a:r>
              <a:rPr lang="en-US" dirty="0" err="1" smtClean="0"/>
              <a:t>Entity.aspx?K</a:t>
            </a:r>
            <a:r>
              <a:rPr lang="en-US" dirty="0" smtClean="0"/>
              <a:t>=</a:t>
            </a:r>
            <a:r>
              <a:rPr lang="en-US" dirty="0" smtClean="0"/>
              <a:t>162106</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10</a:t>
            </a:fld>
            <a:endParaRPr lang="en-US"/>
          </a:p>
        </p:txBody>
      </p:sp>
    </p:spTree>
    <p:extLst>
      <p:ext uri="{BB962C8B-B14F-4D97-AF65-F5344CB8AC3E}">
        <p14:creationId xmlns:p14="http://schemas.microsoft.com/office/powerpoint/2010/main" val="1957331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reportcard.msde.maryland.gov</a:t>
            </a:r>
            <a:r>
              <a:rPr lang="en-US" dirty="0" smtClean="0"/>
              <a:t>/</a:t>
            </a:r>
            <a:r>
              <a:rPr lang="en-US" dirty="0" err="1" smtClean="0"/>
              <a:t>Entity.aspx?K</a:t>
            </a:r>
            <a:r>
              <a:rPr lang="en-US" dirty="0" smtClean="0"/>
              <a:t>=162106 </a:t>
            </a:r>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11</a:t>
            </a:fld>
            <a:endParaRPr lang="en-US"/>
          </a:p>
        </p:txBody>
      </p:sp>
    </p:spTree>
    <p:extLst>
      <p:ext uri="{BB962C8B-B14F-4D97-AF65-F5344CB8AC3E}">
        <p14:creationId xmlns:p14="http://schemas.microsoft.com/office/powerpoint/2010/main" val="85708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12</a:t>
            </a:fld>
            <a:endParaRPr lang="en-US"/>
          </a:p>
        </p:txBody>
      </p:sp>
    </p:spTree>
    <p:extLst>
      <p:ext uri="{BB962C8B-B14F-4D97-AF65-F5344CB8AC3E}">
        <p14:creationId xmlns:p14="http://schemas.microsoft.com/office/powerpoint/2010/main" val="3372067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14</a:t>
            </a:fld>
            <a:endParaRPr lang="en-US"/>
          </a:p>
        </p:txBody>
      </p:sp>
    </p:spTree>
    <p:extLst>
      <p:ext uri="{BB962C8B-B14F-4D97-AF65-F5344CB8AC3E}">
        <p14:creationId xmlns:p14="http://schemas.microsoft.com/office/powerpoint/2010/main" val="2726028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CFB6EC-3B90-6344-A064-2BC644C258DE}" type="slidenum">
              <a:rPr lang="en-US" smtClean="0"/>
              <a:t>16</a:t>
            </a:fld>
            <a:endParaRPr lang="en-US"/>
          </a:p>
        </p:txBody>
      </p:sp>
    </p:spTree>
    <p:extLst>
      <p:ext uri="{BB962C8B-B14F-4D97-AF65-F5344CB8AC3E}">
        <p14:creationId xmlns:p14="http://schemas.microsoft.com/office/powerpoint/2010/main" val="2116775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ED927F-6D95-7640-9CB6-3C3EF645E5ED}"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190890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D927F-6D95-7640-9CB6-3C3EF645E5ED}"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21580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D927F-6D95-7640-9CB6-3C3EF645E5ED}"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277421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181444"/>
            <a:ext cx="9144000" cy="1100001"/>
          </a:xfrm>
          <a:prstGeom prst="rect">
            <a:avLst/>
          </a:prstGeom>
          <a:solidFill>
            <a:srgbClr val="0E6E26">
              <a:alpha val="4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24744"/>
            <a:ext cx="8229600" cy="1023094"/>
          </a:xfrm>
        </p:spPr>
        <p:txBody>
          <a:bodyPr>
            <a:noAutofit/>
          </a:bodyPr>
          <a:lstStyle>
            <a:lvl1pPr>
              <a:defRPr sz="6600" b="1" i="1">
                <a:ln>
                  <a:solidFill>
                    <a:srgbClr val="000000"/>
                  </a:solidFill>
                </a:ln>
                <a:solidFill>
                  <a:srgbClr val="FFFFFF"/>
                </a:solidFill>
                <a:latin typeface="+mj-lt"/>
                <a:cs typeface="SignPainter-HouseScrip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D927F-6D95-7640-9CB6-3C3EF645E5ED}" type="datetimeFigureOut">
              <a:rPr lang="en-US" smtClean="0"/>
              <a:t>12/2/18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203205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0E6E26">
            <a:alpha val="20000"/>
          </a:srgbClr>
        </a:solidFill>
        <a:effectLst/>
      </p:bgPr>
    </p:bg>
    <p:spTree>
      <p:nvGrpSpPr>
        <p:cNvPr id="1" name=""/>
        <p:cNvGrpSpPr/>
        <p:nvPr/>
      </p:nvGrpSpPr>
      <p:grpSpPr>
        <a:xfrm>
          <a:off x="0" y="0"/>
          <a:ext cx="0" cy="0"/>
          <a:chOff x="0" y="0"/>
          <a:chExt cx="0" cy="0"/>
        </a:xfrm>
      </p:grpSpPr>
      <p:pic>
        <p:nvPicPr>
          <p:cNvPr id="7" name="Picture 6"/>
          <p:cNvPicPr/>
          <p:nvPr userDrawn="1"/>
        </p:nvPicPr>
        <p:blipFill rotWithShape="1">
          <a:blip r:embed="rId2">
            <a:alphaModFix amt="25000"/>
            <a:extLst>
              <a:ext uri="{28A0092B-C50C-407E-A947-70E740481C1C}">
                <a14:useLocalDpi xmlns:a14="http://schemas.microsoft.com/office/drawing/2010/main" val="0"/>
              </a:ext>
            </a:extLst>
          </a:blip>
          <a:srcRect r="75070"/>
          <a:stretch/>
        </p:blipFill>
        <p:spPr bwMode="auto">
          <a:xfrm>
            <a:off x="-29019" y="627196"/>
            <a:ext cx="9173019" cy="5519328"/>
          </a:xfrm>
          <a:prstGeom prst="rect">
            <a:avLst/>
          </a:prstGeom>
          <a:noFill/>
          <a:ln>
            <a:noFill/>
          </a:ln>
        </p:spPr>
      </p:pic>
      <p:sp>
        <p:nvSpPr>
          <p:cNvPr id="2" name="Title 1"/>
          <p:cNvSpPr>
            <a:spLocks noGrp="1"/>
          </p:cNvSpPr>
          <p:nvPr>
            <p:ph type="title"/>
          </p:nvPr>
        </p:nvSpPr>
        <p:spPr>
          <a:xfrm>
            <a:off x="2336" y="3858102"/>
            <a:ext cx="9173019" cy="1959142"/>
          </a:xfrm>
          <a:ln>
            <a:noFill/>
          </a:ln>
        </p:spPr>
        <p:txBody>
          <a:bodyPr anchor="t">
            <a:noAutofit/>
          </a:bodyPr>
          <a:lstStyle>
            <a:lvl1pPr algn="ctr">
              <a:defRPr sz="6600" b="1" cap="all">
                <a:ln w="19050" cmpd="sng">
                  <a:solidFill>
                    <a:schemeClr val="tx1"/>
                  </a:solidFill>
                </a:ln>
                <a:solidFill>
                  <a:srgbClr val="0000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CBED927F-6D95-7640-9CB6-3C3EF645E5ED}" type="datetimeFigureOut">
              <a:rPr lang="en-US" smtClean="0"/>
              <a:t>12/2/18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344303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ED927F-6D95-7640-9CB6-3C3EF645E5ED}"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1549912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ED927F-6D95-7640-9CB6-3C3EF645E5ED}" type="datetimeFigureOut">
              <a:rPr lang="en-US" smtClean="0"/>
              <a:t>12/1/18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53175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ED927F-6D95-7640-9CB6-3C3EF645E5ED}" type="datetimeFigureOut">
              <a:rPr lang="en-US" smtClean="0"/>
              <a:t>12/1/18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7754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D927F-6D95-7640-9CB6-3C3EF645E5ED}" type="datetimeFigureOut">
              <a:rPr lang="en-US" smtClean="0"/>
              <a:t>12/1/18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394408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D927F-6D95-7640-9CB6-3C3EF645E5ED}"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331729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D927F-6D95-7640-9CB6-3C3EF645E5ED}"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CBA8A-7DB4-4C49-A223-9C3B23B45780}" type="slidenum">
              <a:rPr lang="en-US" smtClean="0"/>
              <a:t>‹#›</a:t>
            </a:fld>
            <a:endParaRPr lang="en-US"/>
          </a:p>
        </p:txBody>
      </p:sp>
    </p:spTree>
    <p:extLst>
      <p:ext uri="{BB962C8B-B14F-4D97-AF65-F5344CB8AC3E}">
        <p14:creationId xmlns:p14="http://schemas.microsoft.com/office/powerpoint/2010/main" val="19851862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D927F-6D95-7640-9CB6-3C3EF645E5ED}" type="datetimeFigureOut">
              <a:rPr lang="en-US" smtClean="0"/>
              <a:t>12/1/18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CBA8A-7DB4-4C49-A223-9C3B23B45780}" type="slidenum">
              <a:rPr lang="en-US" smtClean="0"/>
              <a:t>‹#›</a:t>
            </a:fld>
            <a:endParaRPr lang="en-US"/>
          </a:p>
        </p:txBody>
      </p:sp>
    </p:spTree>
    <p:extLst>
      <p:ext uri="{BB962C8B-B14F-4D97-AF65-F5344CB8AC3E}">
        <p14:creationId xmlns:p14="http://schemas.microsoft.com/office/powerpoint/2010/main" val="4274992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E6E26">
            <a:alpha val="48000"/>
          </a:srgb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3067538"/>
            <a:ext cx="9144000" cy="3790462"/>
          </a:xfrm>
          <a:prstGeom prst="rect">
            <a:avLst/>
          </a:prstGeom>
        </p:spPr>
      </p:pic>
      <p:sp>
        <p:nvSpPr>
          <p:cNvPr id="2" name="Title 1"/>
          <p:cNvSpPr>
            <a:spLocks noGrp="1"/>
          </p:cNvSpPr>
          <p:nvPr>
            <p:ph type="ctrTitle"/>
          </p:nvPr>
        </p:nvSpPr>
        <p:spPr>
          <a:xfrm>
            <a:off x="0" y="717550"/>
            <a:ext cx="9115167" cy="1470025"/>
          </a:xfrm>
        </p:spPr>
        <p:txBody>
          <a:bodyPr>
            <a:noAutofit/>
          </a:bodyPr>
          <a:lstStyle/>
          <a:p>
            <a:r>
              <a:rPr lang="en-US" b="1" dirty="0" smtClean="0">
                <a:ln>
                  <a:solidFill>
                    <a:srgbClr val="000000"/>
                  </a:solidFill>
                </a:ln>
                <a:solidFill>
                  <a:srgbClr val="000000"/>
                </a:solidFill>
              </a:rPr>
              <a:t>Closing the Math Achievement Gap: </a:t>
            </a:r>
            <a:r>
              <a:rPr lang="en-US" b="1" dirty="0" smtClean="0">
                <a:ln>
                  <a:solidFill>
                    <a:srgbClr val="000000"/>
                  </a:solidFill>
                </a:ln>
                <a:solidFill>
                  <a:srgbClr val="000000"/>
                </a:solidFill>
              </a:rPr>
              <a:t/>
            </a:r>
            <a:br>
              <a:rPr lang="en-US" b="1" dirty="0" smtClean="0">
                <a:ln>
                  <a:solidFill>
                    <a:srgbClr val="000000"/>
                  </a:solidFill>
                </a:ln>
                <a:solidFill>
                  <a:srgbClr val="000000"/>
                </a:solidFill>
              </a:rPr>
            </a:br>
            <a:r>
              <a:rPr lang="en-US" b="1" dirty="0" smtClean="0">
                <a:ln>
                  <a:solidFill>
                    <a:srgbClr val="000000"/>
                  </a:solidFill>
                </a:ln>
                <a:solidFill>
                  <a:srgbClr val="000000"/>
                </a:solidFill>
              </a:rPr>
              <a:t>A </a:t>
            </a:r>
            <a:r>
              <a:rPr lang="en-US" b="1" dirty="0" smtClean="0">
                <a:ln>
                  <a:solidFill>
                    <a:srgbClr val="000000"/>
                  </a:solidFill>
                </a:ln>
                <a:solidFill>
                  <a:srgbClr val="000000"/>
                </a:solidFill>
              </a:rPr>
              <a:t>Data-Driven Advocacy Project</a:t>
            </a:r>
            <a:endParaRPr lang="en-US" b="1" dirty="0">
              <a:ln>
                <a:solidFill>
                  <a:srgbClr val="000000"/>
                </a:solidFill>
              </a:ln>
              <a:solidFill>
                <a:srgbClr val="000000"/>
              </a:solidFill>
            </a:endParaRPr>
          </a:p>
        </p:txBody>
      </p:sp>
      <p:sp>
        <p:nvSpPr>
          <p:cNvPr id="3" name="Subtitle 2"/>
          <p:cNvSpPr>
            <a:spLocks noGrp="1"/>
          </p:cNvSpPr>
          <p:nvPr>
            <p:ph type="subTitle" idx="1"/>
          </p:nvPr>
        </p:nvSpPr>
        <p:spPr>
          <a:xfrm>
            <a:off x="28833" y="2420354"/>
            <a:ext cx="9144000" cy="647184"/>
          </a:xfrm>
          <a:solidFill>
            <a:srgbClr val="E4F6F8">
              <a:alpha val="90000"/>
            </a:srgbClr>
          </a:solidFill>
        </p:spPr>
        <p:txBody>
          <a:bodyPr>
            <a:normAutofit/>
          </a:bodyPr>
          <a:lstStyle/>
          <a:p>
            <a:r>
              <a:rPr lang="en-US" sz="3600" i="1" dirty="0" smtClean="0"/>
              <a:t>Alexis </a:t>
            </a:r>
            <a:r>
              <a:rPr lang="en-US" sz="3600" i="1" dirty="0" smtClean="0"/>
              <a:t>Thompson</a:t>
            </a:r>
            <a:endParaRPr lang="en-US" sz="3600" i="1" dirty="0"/>
          </a:p>
        </p:txBody>
      </p:sp>
      <p:sp>
        <p:nvSpPr>
          <p:cNvPr id="5" name="Rectangle 4"/>
          <p:cNvSpPr/>
          <p:nvPr/>
        </p:nvSpPr>
        <p:spPr>
          <a:xfrm>
            <a:off x="4479667" y="3244334"/>
            <a:ext cx="18466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6370833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Greenbelt ES Score Data</a:t>
            </a:r>
            <a:endParaRPr lang="en-US" sz="5900" dirty="0"/>
          </a:p>
        </p:txBody>
      </p:sp>
      <p:graphicFrame>
        <p:nvGraphicFramePr>
          <p:cNvPr id="6" name="Chart 5"/>
          <p:cNvGraphicFramePr>
            <a:graphicFrameLocks/>
          </p:cNvGraphicFramePr>
          <p:nvPr>
            <p:extLst>
              <p:ext uri="{D42A27DB-BD31-4B8C-83A1-F6EECF244321}">
                <p14:modId xmlns:p14="http://schemas.microsoft.com/office/powerpoint/2010/main" val="4293135696"/>
              </p:ext>
            </p:extLst>
          </p:nvPr>
        </p:nvGraphicFramePr>
        <p:xfrm>
          <a:off x="0" y="1360281"/>
          <a:ext cx="8686800" cy="549771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144938" y="1289974"/>
            <a:ext cx="3004179" cy="646331"/>
          </a:xfrm>
          <a:prstGeom prst="rect">
            <a:avLst/>
          </a:prstGeom>
          <a:noFill/>
          <a:ln>
            <a:solidFill>
              <a:schemeClr val="tx1"/>
            </a:solidFill>
          </a:ln>
        </p:spPr>
        <p:txBody>
          <a:bodyPr wrap="square" rtlCol="0">
            <a:spAutoFit/>
          </a:bodyPr>
          <a:lstStyle/>
          <a:p>
            <a:r>
              <a:rPr lang="en-US" b="1" dirty="0" smtClean="0"/>
              <a:t>16.37% AA Met Expectations</a:t>
            </a:r>
          </a:p>
          <a:p>
            <a:r>
              <a:rPr lang="en-US" b="1" dirty="0" smtClean="0"/>
              <a:t>83.78% W Met/Exceeded</a:t>
            </a:r>
            <a:endParaRPr lang="en-US" b="1" dirty="0"/>
          </a:p>
        </p:txBody>
      </p:sp>
    </p:spTree>
    <p:extLst>
      <p:ext uri="{BB962C8B-B14F-4D97-AF65-F5344CB8AC3E}">
        <p14:creationId xmlns:p14="http://schemas.microsoft.com/office/powerpoint/2010/main" val="253043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08134" cy="1023094"/>
          </a:xfrm>
        </p:spPr>
        <p:txBody>
          <a:bodyPr>
            <a:normAutofit/>
          </a:bodyPr>
          <a:lstStyle/>
          <a:p>
            <a:r>
              <a:rPr lang="en-US" sz="5400" dirty="0" smtClean="0"/>
              <a:t>Grade 3 (Now </a:t>
            </a:r>
            <a:r>
              <a:rPr lang="en-US" sz="5400" dirty="0" smtClean="0"/>
              <a:t>4</a:t>
            </a:r>
            <a:r>
              <a:rPr lang="en-US" sz="5400" baseline="30000" dirty="0" smtClean="0"/>
              <a:t>th</a:t>
            </a:r>
            <a:r>
              <a:rPr lang="en-US" sz="5400" dirty="0" smtClean="0"/>
              <a:t>) </a:t>
            </a:r>
            <a:r>
              <a:rPr lang="en-US" sz="5400" dirty="0" smtClean="0"/>
              <a:t>Breakdown</a:t>
            </a:r>
            <a:endParaRPr lang="en-US" sz="5400" dirty="0"/>
          </a:p>
        </p:txBody>
      </p:sp>
      <p:pic>
        <p:nvPicPr>
          <p:cNvPr id="8" name="Content Placeholder 7"/>
          <p:cNvPicPr>
            <a:picLocks noGrp="1" noChangeAspect="1"/>
          </p:cNvPicPr>
          <p:nvPr>
            <p:ph idx="1"/>
          </p:nvPr>
        </p:nvPicPr>
        <p:blipFill>
          <a:blip r:embed="rId3"/>
          <a:srcRect t="6757" b="6757"/>
          <a:stretch>
            <a:fillRect/>
          </a:stretch>
        </p:blipFill>
        <p:spPr>
          <a:xfrm>
            <a:off x="0" y="1600200"/>
            <a:ext cx="9144000" cy="4525963"/>
          </a:xfrm>
        </p:spPr>
      </p:pic>
      <p:sp>
        <p:nvSpPr>
          <p:cNvPr id="9" name="TextBox 8"/>
          <p:cNvSpPr txBox="1"/>
          <p:nvPr/>
        </p:nvSpPr>
        <p:spPr>
          <a:xfrm>
            <a:off x="6407622" y="4396106"/>
            <a:ext cx="761747" cy="646331"/>
          </a:xfrm>
          <a:prstGeom prst="rect">
            <a:avLst/>
          </a:prstGeom>
          <a:noFill/>
        </p:spPr>
        <p:txBody>
          <a:bodyPr wrap="none" rtlCol="0">
            <a:spAutoFit/>
          </a:bodyPr>
          <a:lstStyle/>
          <a:p>
            <a:pPr algn="ctr"/>
            <a:r>
              <a:rPr lang="en-US" dirty="0" smtClean="0"/>
              <a:t>27.6%</a:t>
            </a:r>
          </a:p>
          <a:p>
            <a:pPr algn="ctr"/>
            <a:r>
              <a:rPr lang="en-US" dirty="0" smtClean="0"/>
              <a:t>(8)</a:t>
            </a:r>
            <a:endParaRPr lang="en-US" dirty="0"/>
          </a:p>
        </p:txBody>
      </p:sp>
      <p:sp>
        <p:nvSpPr>
          <p:cNvPr id="10" name="TextBox 9"/>
          <p:cNvSpPr txBox="1"/>
          <p:nvPr/>
        </p:nvSpPr>
        <p:spPr>
          <a:xfrm>
            <a:off x="6407922" y="3360562"/>
            <a:ext cx="761747" cy="646331"/>
          </a:xfrm>
          <a:prstGeom prst="rect">
            <a:avLst/>
          </a:prstGeom>
          <a:noFill/>
        </p:spPr>
        <p:txBody>
          <a:bodyPr wrap="none" rtlCol="0">
            <a:spAutoFit/>
          </a:bodyPr>
          <a:lstStyle/>
          <a:p>
            <a:pPr algn="ctr"/>
            <a:r>
              <a:rPr lang="en-US" dirty="0" smtClean="0"/>
              <a:t>34.5%</a:t>
            </a:r>
          </a:p>
          <a:p>
            <a:pPr algn="ctr"/>
            <a:r>
              <a:rPr lang="en-US" dirty="0" smtClean="0"/>
              <a:t>(10)</a:t>
            </a:r>
            <a:endParaRPr lang="en-US" dirty="0"/>
          </a:p>
        </p:txBody>
      </p:sp>
      <p:sp>
        <p:nvSpPr>
          <p:cNvPr id="11" name="TextBox 10"/>
          <p:cNvSpPr txBox="1"/>
          <p:nvPr/>
        </p:nvSpPr>
        <p:spPr>
          <a:xfrm>
            <a:off x="6421577" y="2336470"/>
            <a:ext cx="761747" cy="646331"/>
          </a:xfrm>
          <a:prstGeom prst="rect">
            <a:avLst/>
          </a:prstGeom>
          <a:noFill/>
        </p:spPr>
        <p:txBody>
          <a:bodyPr wrap="none" rtlCol="0">
            <a:spAutoFit/>
          </a:bodyPr>
          <a:lstStyle/>
          <a:p>
            <a:pPr algn="ctr"/>
            <a:r>
              <a:rPr lang="en-US" dirty="0" smtClean="0"/>
              <a:t>24.1%</a:t>
            </a:r>
          </a:p>
          <a:p>
            <a:pPr algn="ctr"/>
            <a:r>
              <a:rPr lang="en-US" dirty="0" smtClean="0"/>
              <a:t>(7)</a:t>
            </a:r>
            <a:endParaRPr lang="en-US" dirty="0"/>
          </a:p>
        </p:txBody>
      </p:sp>
      <p:sp>
        <p:nvSpPr>
          <p:cNvPr id="12" name="TextBox 11"/>
          <p:cNvSpPr txBox="1"/>
          <p:nvPr/>
        </p:nvSpPr>
        <p:spPr>
          <a:xfrm>
            <a:off x="6418644" y="2055244"/>
            <a:ext cx="805860" cy="276999"/>
          </a:xfrm>
          <a:prstGeom prst="rect">
            <a:avLst/>
          </a:prstGeom>
          <a:noFill/>
        </p:spPr>
        <p:txBody>
          <a:bodyPr wrap="square" rtlCol="0">
            <a:spAutoFit/>
          </a:bodyPr>
          <a:lstStyle/>
          <a:p>
            <a:pPr algn="ctr"/>
            <a:r>
              <a:rPr lang="en-US" sz="1200" dirty="0" smtClean="0"/>
              <a:t>6.9% (2)</a:t>
            </a:r>
            <a:endParaRPr lang="en-US" sz="1200" dirty="0"/>
          </a:p>
        </p:txBody>
      </p:sp>
      <p:sp>
        <p:nvSpPr>
          <p:cNvPr id="13" name="TextBox 12"/>
          <p:cNvSpPr txBox="1"/>
          <p:nvPr/>
        </p:nvSpPr>
        <p:spPr>
          <a:xfrm>
            <a:off x="6418344" y="1801328"/>
            <a:ext cx="805860" cy="276999"/>
          </a:xfrm>
          <a:prstGeom prst="rect">
            <a:avLst/>
          </a:prstGeom>
          <a:noFill/>
        </p:spPr>
        <p:txBody>
          <a:bodyPr wrap="square" rtlCol="0">
            <a:spAutoFit/>
          </a:bodyPr>
          <a:lstStyle/>
          <a:p>
            <a:pPr algn="ctr"/>
            <a:r>
              <a:rPr lang="en-US" sz="1200" dirty="0" smtClean="0"/>
              <a:t>6.9% (2)</a:t>
            </a:r>
            <a:endParaRPr lang="en-US" sz="1200" dirty="0"/>
          </a:p>
        </p:txBody>
      </p:sp>
      <p:sp>
        <p:nvSpPr>
          <p:cNvPr id="14" name="TextBox 13"/>
          <p:cNvSpPr txBox="1"/>
          <p:nvPr/>
        </p:nvSpPr>
        <p:spPr>
          <a:xfrm>
            <a:off x="3501038" y="4903937"/>
            <a:ext cx="805860" cy="276999"/>
          </a:xfrm>
          <a:prstGeom prst="rect">
            <a:avLst/>
          </a:prstGeom>
          <a:noFill/>
        </p:spPr>
        <p:txBody>
          <a:bodyPr wrap="square" rtlCol="0">
            <a:spAutoFit/>
          </a:bodyPr>
          <a:lstStyle/>
          <a:p>
            <a:pPr algn="ctr"/>
            <a:r>
              <a:rPr lang="en-US" sz="1200" dirty="0" smtClean="0"/>
              <a:t>&lt; 5%</a:t>
            </a:r>
            <a:endParaRPr lang="en-US" sz="1200" dirty="0"/>
          </a:p>
        </p:txBody>
      </p:sp>
      <p:sp>
        <p:nvSpPr>
          <p:cNvPr id="16" name="TextBox 15"/>
          <p:cNvSpPr txBox="1"/>
          <p:nvPr/>
        </p:nvSpPr>
        <p:spPr>
          <a:xfrm>
            <a:off x="3635309" y="4334189"/>
            <a:ext cx="761747" cy="646331"/>
          </a:xfrm>
          <a:prstGeom prst="rect">
            <a:avLst/>
          </a:prstGeom>
          <a:noFill/>
        </p:spPr>
        <p:txBody>
          <a:bodyPr wrap="none" rtlCol="0">
            <a:spAutoFit/>
          </a:bodyPr>
          <a:lstStyle/>
          <a:p>
            <a:pPr algn="ctr"/>
            <a:r>
              <a:rPr lang="en-US" dirty="0" smtClean="0"/>
              <a:t>17.4%</a:t>
            </a:r>
          </a:p>
          <a:p>
            <a:pPr algn="ctr"/>
            <a:r>
              <a:rPr lang="en-US" dirty="0" smtClean="0"/>
              <a:t>(12)</a:t>
            </a:r>
            <a:endParaRPr lang="en-US" dirty="0"/>
          </a:p>
        </p:txBody>
      </p:sp>
      <p:sp>
        <p:nvSpPr>
          <p:cNvPr id="17" name="TextBox 16"/>
          <p:cNvSpPr txBox="1"/>
          <p:nvPr/>
        </p:nvSpPr>
        <p:spPr>
          <a:xfrm>
            <a:off x="4580295" y="4293224"/>
            <a:ext cx="761747" cy="646331"/>
          </a:xfrm>
          <a:prstGeom prst="rect">
            <a:avLst/>
          </a:prstGeom>
          <a:noFill/>
        </p:spPr>
        <p:txBody>
          <a:bodyPr wrap="none" rtlCol="0">
            <a:spAutoFit/>
          </a:bodyPr>
          <a:lstStyle/>
          <a:p>
            <a:pPr algn="ctr"/>
            <a:r>
              <a:rPr lang="en-US" dirty="0" smtClean="0"/>
              <a:t>21.1%</a:t>
            </a:r>
          </a:p>
          <a:p>
            <a:pPr algn="ctr"/>
            <a:r>
              <a:rPr lang="en-US" dirty="0" smtClean="0"/>
              <a:t>(4)</a:t>
            </a:r>
            <a:endParaRPr lang="en-US" dirty="0"/>
          </a:p>
        </p:txBody>
      </p:sp>
      <p:sp>
        <p:nvSpPr>
          <p:cNvPr id="18" name="TextBox 17"/>
          <p:cNvSpPr txBox="1"/>
          <p:nvPr/>
        </p:nvSpPr>
        <p:spPr>
          <a:xfrm>
            <a:off x="3635309" y="3696166"/>
            <a:ext cx="761747" cy="646331"/>
          </a:xfrm>
          <a:prstGeom prst="rect">
            <a:avLst/>
          </a:prstGeom>
          <a:noFill/>
        </p:spPr>
        <p:txBody>
          <a:bodyPr wrap="none" rtlCol="0">
            <a:spAutoFit/>
          </a:bodyPr>
          <a:lstStyle/>
          <a:p>
            <a:pPr algn="ctr"/>
            <a:r>
              <a:rPr lang="en-US" dirty="0" smtClean="0"/>
              <a:t>24.6%</a:t>
            </a:r>
          </a:p>
          <a:p>
            <a:pPr algn="ctr"/>
            <a:r>
              <a:rPr lang="en-US" dirty="0" smtClean="0"/>
              <a:t>(17)</a:t>
            </a:r>
            <a:endParaRPr lang="en-US" dirty="0"/>
          </a:p>
        </p:txBody>
      </p:sp>
      <p:sp>
        <p:nvSpPr>
          <p:cNvPr id="19" name="TextBox 18"/>
          <p:cNvSpPr txBox="1"/>
          <p:nvPr/>
        </p:nvSpPr>
        <p:spPr>
          <a:xfrm>
            <a:off x="4566640" y="3646893"/>
            <a:ext cx="761747" cy="646331"/>
          </a:xfrm>
          <a:prstGeom prst="rect">
            <a:avLst/>
          </a:prstGeom>
          <a:noFill/>
        </p:spPr>
        <p:txBody>
          <a:bodyPr wrap="none" rtlCol="0">
            <a:spAutoFit/>
          </a:bodyPr>
          <a:lstStyle/>
          <a:p>
            <a:pPr algn="ctr"/>
            <a:r>
              <a:rPr lang="en-US" dirty="0" smtClean="0"/>
              <a:t>21.1%</a:t>
            </a:r>
          </a:p>
          <a:p>
            <a:pPr algn="ctr"/>
            <a:r>
              <a:rPr lang="en-US" dirty="0" smtClean="0"/>
              <a:t>(4)</a:t>
            </a:r>
            <a:endParaRPr lang="en-US" dirty="0"/>
          </a:p>
        </p:txBody>
      </p:sp>
      <p:sp>
        <p:nvSpPr>
          <p:cNvPr id="20" name="TextBox 19"/>
          <p:cNvSpPr txBox="1"/>
          <p:nvPr/>
        </p:nvSpPr>
        <p:spPr>
          <a:xfrm>
            <a:off x="3635910" y="2806667"/>
            <a:ext cx="761747" cy="646331"/>
          </a:xfrm>
          <a:prstGeom prst="rect">
            <a:avLst/>
          </a:prstGeom>
          <a:noFill/>
        </p:spPr>
        <p:txBody>
          <a:bodyPr wrap="none" rtlCol="0">
            <a:spAutoFit/>
          </a:bodyPr>
          <a:lstStyle/>
          <a:p>
            <a:pPr algn="ctr"/>
            <a:r>
              <a:rPr lang="en-US" dirty="0" smtClean="0"/>
              <a:t>34.8%</a:t>
            </a:r>
          </a:p>
          <a:p>
            <a:pPr algn="ctr"/>
            <a:r>
              <a:rPr lang="en-US" dirty="0" smtClean="0"/>
              <a:t>(24)</a:t>
            </a:r>
            <a:endParaRPr lang="en-US" dirty="0"/>
          </a:p>
        </p:txBody>
      </p:sp>
      <p:sp>
        <p:nvSpPr>
          <p:cNvPr id="21" name="TextBox 20"/>
          <p:cNvSpPr txBox="1"/>
          <p:nvPr/>
        </p:nvSpPr>
        <p:spPr>
          <a:xfrm>
            <a:off x="4566640" y="2996456"/>
            <a:ext cx="761747" cy="646331"/>
          </a:xfrm>
          <a:prstGeom prst="rect">
            <a:avLst/>
          </a:prstGeom>
          <a:noFill/>
        </p:spPr>
        <p:txBody>
          <a:bodyPr wrap="none" rtlCol="0">
            <a:spAutoFit/>
          </a:bodyPr>
          <a:lstStyle/>
          <a:p>
            <a:pPr algn="ctr"/>
            <a:r>
              <a:rPr lang="en-US" dirty="0" smtClean="0"/>
              <a:t>21.1%</a:t>
            </a:r>
          </a:p>
          <a:p>
            <a:pPr algn="ctr"/>
            <a:r>
              <a:rPr lang="en-US" dirty="0" smtClean="0"/>
              <a:t>(4)</a:t>
            </a:r>
            <a:endParaRPr lang="en-US" dirty="0"/>
          </a:p>
        </p:txBody>
      </p:sp>
      <p:sp>
        <p:nvSpPr>
          <p:cNvPr id="22" name="TextBox 21"/>
          <p:cNvSpPr txBox="1"/>
          <p:nvPr/>
        </p:nvSpPr>
        <p:spPr>
          <a:xfrm>
            <a:off x="3665113" y="1842293"/>
            <a:ext cx="761747" cy="646331"/>
          </a:xfrm>
          <a:prstGeom prst="rect">
            <a:avLst/>
          </a:prstGeom>
          <a:noFill/>
        </p:spPr>
        <p:txBody>
          <a:bodyPr wrap="none" rtlCol="0">
            <a:spAutoFit/>
          </a:bodyPr>
          <a:lstStyle/>
          <a:p>
            <a:pPr algn="ctr"/>
            <a:r>
              <a:rPr lang="en-US" dirty="0" smtClean="0"/>
              <a:t>21.7%</a:t>
            </a:r>
          </a:p>
          <a:p>
            <a:pPr algn="ctr"/>
            <a:r>
              <a:rPr lang="en-US" dirty="0" smtClean="0"/>
              <a:t>(15)</a:t>
            </a:r>
            <a:endParaRPr lang="en-US" dirty="0"/>
          </a:p>
        </p:txBody>
      </p:sp>
      <p:sp>
        <p:nvSpPr>
          <p:cNvPr id="23" name="TextBox 22"/>
          <p:cNvSpPr txBox="1"/>
          <p:nvPr/>
        </p:nvSpPr>
        <p:spPr>
          <a:xfrm>
            <a:off x="4566640" y="2149929"/>
            <a:ext cx="761747" cy="646331"/>
          </a:xfrm>
          <a:prstGeom prst="rect">
            <a:avLst/>
          </a:prstGeom>
          <a:noFill/>
        </p:spPr>
        <p:txBody>
          <a:bodyPr wrap="none" rtlCol="0">
            <a:spAutoFit/>
          </a:bodyPr>
          <a:lstStyle/>
          <a:p>
            <a:pPr algn="ctr"/>
            <a:r>
              <a:rPr lang="en-US" dirty="0" smtClean="0"/>
              <a:t>36.8%</a:t>
            </a:r>
          </a:p>
          <a:p>
            <a:pPr algn="ctr"/>
            <a:r>
              <a:rPr lang="en-US" dirty="0" smtClean="0"/>
              <a:t>(7)</a:t>
            </a:r>
            <a:endParaRPr lang="en-US" dirty="0"/>
          </a:p>
        </p:txBody>
      </p:sp>
      <p:sp>
        <p:nvSpPr>
          <p:cNvPr id="24" name="Right Brace 23"/>
          <p:cNvSpPr/>
          <p:nvPr/>
        </p:nvSpPr>
        <p:spPr>
          <a:xfrm>
            <a:off x="7169669" y="3051296"/>
            <a:ext cx="384843" cy="214329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Right Brace 24"/>
          <p:cNvSpPr/>
          <p:nvPr/>
        </p:nvSpPr>
        <p:spPr>
          <a:xfrm>
            <a:off x="7156229" y="1870467"/>
            <a:ext cx="384843" cy="120900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Left Brace 25"/>
          <p:cNvSpPr/>
          <p:nvPr/>
        </p:nvSpPr>
        <p:spPr>
          <a:xfrm>
            <a:off x="3127075" y="1870467"/>
            <a:ext cx="508835" cy="2525639"/>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Left Brace 26"/>
          <p:cNvSpPr/>
          <p:nvPr/>
        </p:nvSpPr>
        <p:spPr>
          <a:xfrm>
            <a:off x="3099164" y="4405542"/>
            <a:ext cx="508835" cy="77539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TextBox 27"/>
          <p:cNvSpPr txBox="1"/>
          <p:nvPr/>
        </p:nvSpPr>
        <p:spPr>
          <a:xfrm>
            <a:off x="7541072" y="2051017"/>
            <a:ext cx="1602928" cy="923330"/>
          </a:xfrm>
          <a:prstGeom prst="rect">
            <a:avLst/>
          </a:prstGeom>
          <a:noFill/>
        </p:spPr>
        <p:txBody>
          <a:bodyPr wrap="square" rtlCol="0">
            <a:spAutoFit/>
          </a:bodyPr>
          <a:lstStyle/>
          <a:p>
            <a:pPr algn="ctr"/>
            <a:r>
              <a:rPr lang="en-US" dirty="0" smtClean="0"/>
              <a:t>37.9% </a:t>
            </a:r>
          </a:p>
          <a:p>
            <a:pPr algn="ctr"/>
            <a:r>
              <a:rPr lang="en-US" dirty="0" smtClean="0"/>
              <a:t>Did not meet expectations</a:t>
            </a:r>
            <a:endParaRPr lang="en-US" dirty="0"/>
          </a:p>
        </p:txBody>
      </p:sp>
      <p:sp>
        <p:nvSpPr>
          <p:cNvPr id="29" name="TextBox 28"/>
          <p:cNvSpPr txBox="1"/>
          <p:nvPr/>
        </p:nvSpPr>
        <p:spPr>
          <a:xfrm>
            <a:off x="7372587" y="3832716"/>
            <a:ext cx="1735547" cy="923330"/>
          </a:xfrm>
          <a:prstGeom prst="rect">
            <a:avLst/>
          </a:prstGeom>
          <a:noFill/>
        </p:spPr>
        <p:txBody>
          <a:bodyPr wrap="square" rtlCol="0">
            <a:spAutoFit/>
          </a:bodyPr>
          <a:lstStyle/>
          <a:p>
            <a:pPr algn="ctr"/>
            <a:r>
              <a:rPr lang="en-US" dirty="0" smtClean="0"/>
              <a:t>62.1% </a:t>
            </a:r>
          </a:p>
          <a:p>
            <a:pPr algn="ctr"/>
            <a:r>
              <a:rPr lang="en-US" dirty="0" smtClean="0"/>
              <a:t>Met/Exceeded expectations</a:t>
            </a:r>
            <a:endParaRPr lang="en-US" dirty="0"/>
          </a:p>
        </p:txBody>
      </p:sp>
      <p:sp>
        <p:nvSpPr>
          <p:cNvPr id="30" name="TextBox 29"/>
          <p:cNvSpPr txBox="1"/>
          <p:nvPr/>
        </p:nvSpPr>
        <p:spPr>
          <a:xfrm>
            <a:off x="1657772" y="2617805"/>
            <a:ext cx="1602928" cy="923330"/>
          </a:xfrm>
          <a:prstGeom prst="rect">
            <a:avLst/>
          </a:prstGeom>
          <a:noFill/>
        </p:spPr>
        <p:txBody>
          <a:bodyPr wrap="square" rtlCol="0">
            <a:spAutoFit/>
          </a:bodyPr>
          <a:lstStyle/>
          <a:p>
            <a:pPr algn="ctr"/>
            <a:r>
              <a:rPr lang="en-US" dirty="0" smtClean="0"/>
              <a:t>81.1% </a:t>
            </a:r>
          </a:p>
          <a:p>
            <a:pPr algn="ctr"/>
            <a:r>
              <a:rPr lang="en-US" dirty="0" smtClean="0"/>
              <a:t>Did not meet expectations</a:t>
            </a:r>
            <a:endParaRPr lang="en-US" dirty="0"/>
          </a:p>
        </p:txBody>
      </p:sp>
      <p:sp>
        <p:nvSpPr>
          <p:cNvPr id="31" name="TextBox 30"/>
          <p:cNvSpPr txBox="1"/>
          <p:nvPr/>
        </p:nvSpPr>
        <p:spPr>
          <a:xfrm>
            <a:off x="1433805" y="4217750"/>
            <a:ext cx="1840550" cy="923330"/>
          </a:xfrm>
          <a:prstGeom prst="rect">
            <a:avLst/>
          </a:prstGeom>
          <a:noFill/>
        </p:spPr>
        <p:txBody>
          <a:bodyPr wrap="square" rtlCol="0">
            <a:spAutoFit/>
          </a:bodyPr>
          <a:lstStyle/>
          <a:p>
            <a:pPr algn="ctr"/>
            <a:r>
              <a:rPr lang="en-US" dirty="0" smtClean="0"/>
              <a:t>18.9% </a:t>
            </a:r>
          </a:p>
          <a:p>
            <a:pPr algn="ctr"/>
            <a:r>
              <a:rPr lang="en-US" dirty="0" smtClean="0"/>
              <a:t>Met/Exceeded  expectations</a:t>
            </a:r>
            <a:endParaRPr lang="en-US" dirty="0"/>
          </a:p>
        </p:txBody>
      </p:sp>
      <p:sp>
        <p:nvSpPr>
          <p:cNvPr id="34" name="TextBox 33"/>
          <p:cNvSpPr txBox="1"/>
          <p:nvPr/>
        </p:nvSpPr>
        <p:spPr>
          <a:xfrm>
            <a:off x="5606458" y="2594890"/>
            <a:ext cx="815119" cy="892552"/>
          </a:xfrm>
          <a:prstGeom prst="rect">
            <a:avLst/>
          </a:prstGeom>
          <a:noFill/>
        </p:spPr>
        <p:txBody>
          <a:bodyPr wrap="square" rtlCol="0">
            <a:spAutoFit/>
          </a:bodyPr>
          <a:lstStyle/>
          <a:p>
            <a:r>
              <a:rPr lang="en-US" sz="1600" dirty="0" smtClean="0"/>
              <a:t>79% </a:t>
            </a:r>
          </a:p>
          <a:p>
            <a:r>
              <a:rPr lang="en-US" sz="1200" dirty="0" smtClean="0"/>
              <a:t>Did not meet expect.</a:t>
            </a:r>
          </a:p>
        </p:txBody>
      </p:sp>
      <p:sp>
        <p:nvSpPr>
          <p:cNvPr id="35" name="TextBox 34"/>
          <p:cNvSpPr txBox="1"/>
          <p:nvPr/>
        </p:nvSpPr>
        <p:spPr>
          <a:xfrm>
            <a:off x="5595435" y="4334048"/>
            <a:ext cx="839797" cy="707886"/>
          </a:xfrm>
          <a:prstGeom prst="rect">
            <a:avLst/>
          </a:prstGeom>
          <a:noFill/>
        </p:spPr>
        <p:txBody>
          <a:bodyPr wrap="square" rtlCol="0">
            <a:spAutoFit/>
          </a:bodyPr>
          <a:lstStyle/>
          <a:p>
            <a:r>
              <a:rPr lang="en-US" sz="1600" dirty="0" smtClean="0"/>
              <a:t>21.1% </a:t>
            </a:r>
          </a:p>
          <a:p>
            <a:r>
              <a:rPr lang="en-US" sz="1200" dirty="0" smtClean="0"/>
              <a:t>Met expect.</a:t>
            </a:r>
          </a:p>
        </p:txBody>
      </p:sp>
      <p:sp>
        <p:nvSpPr>
          <p:cNvPr id="36" name="Right Brace 35"/>
          <p:cNvSpPr/>
          <p:nvPr/>
        </p:nvSpPr>
        <p:spPr>
          <a:xfrm>
            <a:off x="5350283" y="1863598"/>
            <a:ext cx="251068" cy="242962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Right Brace 36"/>
          <p:cNvSpPr/>
          <p:nvPr/>
        </p:nvSpPr>
        <p:spPr>
          <a:xfrm>
            <a:off x="5349784" y="4316177"/>
            <a:ext cx="251068" cy="82490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Rectangle 37"/>
          <p:cNvSpPr/>
          <p:nvPr/>
        </p:nvSpPr>
        <p:spPr>
          <a:xfrm flipH="1">
            <a:off x="1975695" y="5810606"/>
            <a:ext cx="82760" cy="82760"/>
          </a:xfrm>
          <a:prstGeom prst="rect">
            <a:avLst/>
          </a:prstGeom>
          <a:solidFill>
            <a:srgbClr val="ADF4F4"/>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flipH="1">
            <a:off x="3218560" y="5821898"/>
            <a:ext cx="82760" cy="82760"/>
          </a:xfrm>
          <a:prstGeom prst="rect">
            <a:avLst/>
          </a:prstGeom>
          <a:solidFill>
            <a:srgbClr val="C1D06A"/>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flipH="1">
            <a:off x="4012410" y="5820362"/>
            <a:ext cx="82760" cy="82760"/>
          </a:xfrm>
          <a:prstGeom prst="rect">
            <a:avLst/>
          </a:prstGeom>
          <a:solidFill>
            <a:srgbClr val="F8738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flipH="1">
            <a:off x="5075669" y="5818826"/>
            <a:ext cx="82760" cy="82760"/>
          </a:xfrm>
          <a:prstGeom prst="rect">
            <a:avLst/>
          </a:prstGeom>
          <a:solidFill>
            <a:srgbClr val="FEB69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a:spLocks noChangeAspect="1"/>
          </p:cNvSpPr>
          <p:nvPr/>
        </p:nvSpPr>
        <p:spPr>
          <a:xfrm flipH="1">
            <a:off x="6126099" y="5823215"/>
            <a:ext cx="73149" cy="73149"/>
          </a:xfrm>
          <a:prstGeom prst="rect">
            <a:avLst/>
          </a:prstGeom>
          <a:solidFill>
            <a:srgbClr val="E1D7B8"/>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214286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4800" dirty="0" smtClean="0"/>
              <a:t>Progress Report Math Grades (4</a:t>
            </a:r>
            <a:r>
              <a:rPr lang="en-US" sz="4800" baseline="30000" dirty="0" smtClean="0"/>
              <a:t>th</a:t>
            </a:r>
            <a:r>
              <a:rPr lang="en-US" sz="4800" dirty="0"/>
              <a:t>)</a:t>
            </a:r>
          </a:p>
        </p:txBody>
      </p:sp>
      <p:graphicFrame>
        <p:nvGraphicFramePr>
          <p:cNvPr id="5" name="Chart 4"/>
          <p:cNvGraphicFramePr>
            <a:graphicFrameLocks/>
          </p:cNvGraphicFramePr>
          <p:nvPr>
            <p:extLst>
              <p:ext uri="{D42A27DB-BD31-4B8C-83A1-F6EECF244321}">
                <p14:modId xmlns:p14="http://schemas.microsoft.com/office/powerpoint/2010/main" val="1770402867"/>
              </p:ext>
            </p:extLst>
          </p:nvPr>
        </p:nvGraphicFramePr>
        <p:xfrm>
          <a:off x="0" y="1693165"/>
          <a:ext cx="6883157" cy="44513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03547404"/>
              </p:ext>
            </p:extLst>
          </p:nvPr>
        </p:nvGraphicFramePr>
        <p:xfrm>
          <a:off x="6857809" y="2846738"/>
          <a:ext cx="2335881" cy="1010920"/>
        </p:xfrm>
        <a:graphic>
          <a:graphicData uri="http://schemas.openxmlformats.org/drawingml/2006/table">
            <a:tbl>
              <a:tblPr firstRow="1" bandRow="1">
                <a:tableStyleId>{5940675A-B579-460E-94D1-54222C63F5DA}</a:tableStyleId>
              </a:tblPr>
              <a:tblGrid>
                <a:gridCol w="545060"/>
                <a:gridCol w="1790821"/>
              </a:tblGrid>
              <a:tr h="370840">
                <a:tc>
                  <a:txBody>
                    <a:bodyPr/>
                    <a:lstStyle/>
                    <a:p>
                      <a:r>
                        <a:rPr lang="en-US" dirty="0" smtClean="0"/>
                        <a:t>D’s</a:t>
                      </a:r>
                    </a:p>
                  </a:txBody>
                  <a:tcPr>
                    <a:solidFill>
                      <a:schemeClr val="accent4"/>
                    </a:solidFill>
                  </a:tcPr>
                </a:tc>
                <a:tc>
                  <a:txBody>
                    <a:bodyPr/>
                    <a:lstStyle/>
                    <a:p>
                      <a:r>
                        <a:rPr lang="en-US" dirty="0" smtClean="0"/>
                        <a:t>75% Black</a:t>
                      </a:r>
                    </a:p>
                    <a:p>
                      <a:r>
                        <a:rPr lang="en-US" dirty="0" smtClean="0"/>
                        <a:t>25% Hispanic</a:t>
                      </a:r>
                      <a:endParaRPr lang="en-US" dirty="0"/>
                    </a:p>
                  </a:txBody>
                  <a:tcPr>
                    <a:solidFill>
                      <a:schemeClr val="accent4"/>
                    </a:solidFill>
                  </a:tcPr>
                </a:tc>
              </a:tr>
              <a:tr h="370840">
                <a:tc>
                  <a:txBody>
                    <a:bodyPr/>
                    <a:lstStyle/>
                    <a:p>
                      <a:r>
                        <a:rPr lang="en-US" dirty="0" smtClean="0"/>
                        <a:t>E’s</a:t>
                      </a:r>
                      <a:endParaRPr lang="en-US" dirty="0"/>
                    </a:p>
                  </a:txBody>
                  <a:tcPr>
                    <a:solidFill>
                      <a:schemeClr val="accent6"/>
                    </a:solidFill>
                  </a:tcPr>
                </a:tc>
                <a:tc>
                  <a:txBody>
                    <a:bodyPr/>
                    <a:lstStyle/>
                    <a:p>
                      <a:r>
                        <a:rPr lang="en-US" dirty="0" smtClean="0"/>
                        <a:t>100%</a:t>
                      </a:r>
                      <a:r>
                        <a:rPr lang="en-US" baseline="0" dirty="0" smtClean="0"/>
                        <a:t> Black</a:t>
                      </a:r>
                    </a:p>
                  </a:txBody>
                  <a:tcPr>
                    <a:solidFill>
                      <a:schemeClr val="accent6"/>
                    </a:solidFill>
                  </a:tcPr>
                </a:tc>
              </a:tr>
            </a:tbl>
          </a:graphicData>
        </a:graphic>
      </p:graphicFrame>
      <p:cxnSp>
        <p:nvCxnSpPr>
          <p:cNvPr id="8" name="Straight Connector 7"/>
          <p:cNvCxnSpPr>
            <a:endCxn id="6" idx="1"/>
          </p:cNvCxnSpPr>
          <p:nvPr/>
        </p:nvCxnSpPr>
        <p:spPr>
          <a:xfrm flipV="1">
            <a:off x="4656493" y="3352198"/>
            <a:ext cx="2201316" cy="2068661"/>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5994722" y="3857658"/>
            <a:ext cx="863087" cy="1713401"/>
          </a:xfrm>
          <a:prstGeom prst="line">
            <a:avLst/>
          </a:prstGeom>
          <a:ln>
            <a:solidFill>
              <a:schemeClr val="accent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89336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Proposed Intervention</a:t>
            </a:r>
            <a:endParaRPr lang="en-US" dirty="0"/>
          </a:p>
        </p:txBody>
      </p:sp>
    </p:spTree>
    <p:extLst>
      <p:ext uri="{BB962C8B-B14F-4D97-AF65-F5344CB8AC3E}">
        <p14:creationId xmlns:p14="http://schemas.microsoft.com/office/powerpoint/2010/main" val="9219778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Proposed Intervention</a:t>
            </a:r>
            <a:endParaRPr lang="en-US" sz="5900" dirty="0"/>
          </a:p>
        </p:txBody>
      </p:sp>
      <p:sp>
        <p:nvSpPr>
          <p:cNvPr id="3" name="Content Placeholder 2"/>
          <p:cNvSpPr>
            <a:spLocks noGrp="1"/>
          </p:cNvSpPr>
          <p:nvPr>
            <p:ph idx="1"/>
          </p:nvPr>
        </p:nvSpPr>
        <p:spPr/>
        <p:txBody>
          <a:bodyPr/>
          <a:lstStyle/>
          <a:p>
            <a:r>
              <a:rPr lang="en-US" dirty="0" smtClean="0"/>
              <a:t>School-wide: Parent/Family Program</a:t>
            </a:r>
          </a:p>
          <a:p>
            <a:pPr lvl="1"/>
            <a:r>
              <a:rPr lang="en-US" dirty="0" smtClean="0"/>
              <a:t>Open to all</a:t>
            </a:r>
          </a:p>
          <a:p>
            <a:r>
              <a:rPr lang="en-US" dirty="0" smtClean="0"/>
              <a:t>Study Buddies Pilot Program</a:t>
            </a:r>
            <a:endParaRPr lang="en-US" dirty="0"/>
          </a:p>
          <a:p>
            <a:pPr lvl="1"/>
            <a:r>
              <a:rPr lang="en-US" dirty="0"/>
              <a:t>11 students (22 involved</a:t>
            </a:r>
            <a:r>
              <a:rPr lang="en-US" dirty="0" smtClean="0"/>
              <a:t>)</a:t>
            </a:r>
          </a:p>
          <a:p>
            <a:r>
              <a:rPr lang="en-US" dirty="0" smtClean="0"/>
              <a:t>Targeted: Study Skills Group</a:t>
            </a:r>
          </a:p>
          <a:p>
            <a:pPr lvl="1"/>
            <a:r>
              <a:rPr lang="en-US" dirty="0" smtClean="0"/>
              <a:t>8 students</a:t>
            </a:r>
          </a:p>
          <a:p>
            <a:endParaRPr lang="en-US" dirty="0" smtClean="0"/>
          </a:p>
          <a:p>
            <a:r>
              <a:rPr lang="en-US" i="1" dirty="0" smtClean="0"/>
              <a:t>ASCA Domain: Academic</a:t>
            </a:r>
            <a:endParaRPr lang="en-US" i="1" dirty="0"/>
          </a:p>
        </p:txBody>
      </p:sp>
    </p:spTree>
    <p:extLst>
      <p:ext uri="{BB962C8B-B14F-4D97-AF65-F5344CB8AC3E}">
        <p14:creationId xmlns:p14="http://schemas.microsoft.com/office/powerpoint/2010/main" val="42264657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Study Skills Groups</a:t>
            </a:r>
            <a:endParaRPr lang="en-US" sz="5900" dirty="0"/>
          </a:p>
        </p:txBody>
      </p:sp>
      <p:sp>
        <p:nvSpPr>
          <p:cNvPr id="3" name="Content Placeholder 2"/>
          <p:cNvSpPr>
            <a:spLocks noGrp="1"/>
          </p:cNvSpPr>
          <p:nvPr>
            <p:ph idx="1"/>
          </p:nvPr>
        </p:nvSpPr>
        <p:spPr/>
        <p:txBody>
          <a:bodyPr/>
          <a:lstStyle/>
          <a:p>
            <a:r>
              <a:rPr lang="en-US" dirty="0" smtClean="0"/>
              <a:t>September 18 </a:t>
            </a:r>
            <a:r>
              <a:rPr lang="mr-IN" dirty="0" smtClean="0"/>
              <a:t>–</a:t>
            </a:r>
            <a:r>
              <a:rPr lang="en-US" dirty="0" smtClean="0"/>
              <a:t> October 30/November 13</a:t>
            </a:r>
          </a:p>
          <a:p>
            <a:r>
              <a:rPr lang="en-US" dirty="0" smtClean="0"/>
              <a:t>7 sessions</a:t>
            </a:r>
          </a:p>
          <a:p>
            <a:r>
              <a:rPr lang="en-US" dirty="0" smtClean="0"/>
              <a:t>8 students total across two groups</a:t>
            </a:r>
          </a:p>
          <a:p>
            <a:pPr lvl="1"/>
            <a:r>
              <a:rPr lang="en-US" dirty="0" smtClean="0"/>
              <a:t>87.5% Black</a:t>
            </a:r>
          </a:p>
          <a:p>
            <a:pPr lvl="1"/>
            <a:r>
              <a:rPr lang="en-US" dirty="0" smtClean="0"/>
              <a:t>62.5% Male</a:t>
            </a:r>
          </a:p>
          <a:p>
            <a:pPr lvl="1"/>
            <a:r>
              <a:rPr lang="en-US" dirty="0"/>
              <a:t>Students selected via recommendations</a:t>
            </a:r>
          </a:p>
          <a:p>
            <a:pPr lvl="1"/>
            <a:r>
              <a:rPr lang="en-US" dirty="0" smtClean="0"/>
              <a:t>2 “E” students, 1 “D” student</a:t>
            </a:r>
          </a:p>
        </p:txBody>
      </p:sp>
    </p:spTree>
    <p:extLst>
      <p:ext uri="{BB962C8B-B14F-4D97-AF65-F5344CB8AC3E}">
        <p14:creationId xmlns:p14="http://schemas.microsoft.com/office/powerpoint/2010/main" val="99834181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rmAutofit fontScale="90000"/>
          </a:bodyPr>
          <a:lstStyle/>
          <a:p>
            <a:r>
              <a:rPr lang="en-US" dirty="0" smtClean="0"/>
              <a:t>Rationale: Study Skills Group </a:t>
            </a:r>
            <a:endParaRPr lang="en-US" dirty="0"/>
          </a:p>
        </p:txBody>
      </p:sp>
      <p:sp>
        <p:nvSpPr>
          <p:cNvPr id="3" name="Content Placeholder 2"/>
          <p:cNvSpPr>
            <a:spLocks noGrp="1"/>
          </p:cNvSpPr>
          <p:nvPr>
            <p:ph idx="1"/>
          </p:nvPr>
        </p:nvSpPr>
        <p:spPr/>
        <p:txBody>
          <a:bodyPr/>
          <a:lstStyle/>
          <a:p>
            <a:r>
              <a:rPr lang="en-US" dirty="0" smtClean="0"/>
              <a:t>Struggle with grades across subjects</a:t>
            </a:r>
          </a:p>
          <a:p>
            <a:r>
              <a:rPr lang="en-US" dirty="0" smtClean="0"/>
              <a:t>Counselor recommended</a:t>
            </a:r>
          </a:p>
          <a:p>
            <a:r>
              <a:rPr lang="en-US" dirty="0" smtClean="0"/>
              <a:t>Students referred</a:t>
            </a:r>
          </a:p>
          <a:p>
            <a:r>
              <a:rPr lang="en-US" dirty="0" smtClean="0"/>
              <a:t>Topics based on study self-reported needs</a:t>
            </a:r>
            <a:endParaRPr lang="en-US" dirty="0"/>
          </a:p>
        </p:txBody>
      </p:sp>
      <p:pic>
        <p:nvPicPr>
          <p:cNvPr id="4" name="Picture 3"/>
          <p:cNvPicPr>
            <a:picLocks noChangeAspect="1"/>
          </p:cNvPicPr>
          <p:nvPr/>
        </p:nvPicPr>
        <p:blipFill>
          <a:blip r:embed="rId3"/>
          <a:stretch>
            <a:fillRect/>
          </a:stretch>
        </p:blipFill>
        <p:spPr>
          <a:xfrm>
            <a:off x="3292475" y="4032250"/>
            <a:ext cx="2698750" cy="2698750"/>
          </a:xfrm>
          <a:prstGeom prst="rect">
            <a:avLst/>
          </a:prstGeom>
        </p:spPr>
      </p:pic>
    </p:spTree>
    <p:extLst>
      <p:ext uri="{BB962C8B-B14F-4D97-AF65-F5344CB8AC3E}">
        <p14:creationId xmlns:p14="http://schemas.microsoft.com/office/powerpoint/2010/main" val="77918869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4800" dirty="0" smtClean="0"/>
              <a:t>Session Topics and ASCA Mindsets</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2992336"/>
              </p:ext>
            </p:extLst>
          </p:nvPr>
        </p:nvGraphicFramePr>
        <p:xfrm>
          <a:off x="0" y="1718915"/>
          <a:ext cx="9144000" cy="5143895"/>
        </p:xfrm>
        <a:graphic>
          <a:graphicData uri="http://schemas.openxmlformats.org/drawingml/2006/table">
            <a:tbl>
              <a:tblPr firstRow="1" bandRow="1">
                <a:tableStyleId>{5C22544A-7EE6-4342-B048-85BDC9FD1C3A}</a:tableStyleId>
              </a:tblPr>
              <a:tblGrid>
                <a:gridCol w="1828800"/>
                <a:gridCol w="2208555"/>
                <a:gridCol w="1449045"/>
                <a:gridCol w="1828800"/>
                <a:gridCol w="1828800"/>
              </a:tblGrid>
              <a:tr h="1595459">
                <a:tc>
                  <a:txBody>
                    <a:bodyPr/>
                    <a:lstStyle/>
                    <a:p>
                      <a:r>
                        <a:rPr lang="en-US" dirty="0" smtClean="0"/>
                        <a:t>Session Topic</a:t>
                      </a:r>
                      <a:endParaRPr lang="en-US" dirty="0">
                        <a:solidFill>
                          <a:schemeClr val="tx1"/>
                        </a:solidFill>
                      </a:endParaRPr>
                    </a:p>
                  </a:txBody>
                  <a:tcPr/>
                </a:tc>
                <a:tc>
                  <a:txBody>
                    <a:bodyPr/>
                    <a:lstStyle/>
                    <a:p>
                      <a:pPr algn="ctr"/>
                      <a:r>
                        <a:rPr lang="en-US" sz="1800" dirty="0" smtClean="0"/>
                        <a:t>M-1.</a:t>
                      </a:r>
                      <a:r>
                        <a:rPr lang="en-US" sz="1800" baseline="0" dirty="0" smtClean="0"/>
                        <a:t> </a:t>
                      </a:r>
                    </a:p>
                    <a:p>
                      <a:r>
                        <a:rPr lang="en-US" sz="1400" baseline="0" dirty="0" smtClean="0"/>
                        <a:t>Belief in development of whole self, including a healthy balance of mental, social/emotional and physical well-being</a:t>
                      </a:r>
                      <a:endParaRPr lang="en-US" sz="1400" b="0" dirty="0">
                        <a:solidFill>
                          <a:schemeClr val="tx1"/>
                        </a:solidFill>
                      </a:endParaRPr>
                    </a:p>
                  </a:txBody>
                  <a:tcPr/>
                </a:tc>
                <a:tc>
                  <a:txBody>
                    <a:bodyPr/>
                    <a:lstStyle/>
                    <a:p>
                      <a:pPr algn="ctr"/>
                      <a:r>
                        <a:rPr lang="en-US" sz="1800" dirty="0" smtClean="0"/>
                        <a:t>M-2.</a:t>
                      </a:r>
                    </a:p>
                    <a:p>
                      <a:r>
                        <a:rPr lang="en-US" sz="1400" dirty="0" smtClean="0"/>
                        <a:t>Self-confidence in ability to succeed</a:t>
                      </a:r>
                      <a:endParaRPr lang="en-US" sz="1400" b="0" dirty="0">
                        <a:solidFill>
                          <a:schemeClr val="tx1"/>
                        </a:solidFill>
                      </a:endParaRPr>
                    </a:p>
                  </a:txBody>
                  <a:tcPr/>
                </a:tc>
                <a:tc>
                  <a:txBody>
                    <a:bodyPr/>
                    <a:lstStyle/>
                    <a:p>
                      <a:pPr algn="ctr"/>
                      <a:r>
                        <a:rPr lang="en-US" sz="1800" dirty="0" smtClean="0"/>
                        <a:t>M-5.</a:t>
                      </a:r>
                    </a:p>
                    <a:p>
                      <a:r>
                        <a:rPr lang="en-US" sz="1400" dirty="0" smtClean="0"/>
                        <a:t>Belief in using abilities to their fullest to achieve high-quality results and outcomes</a:t>
                      </a:r>
                      <a:endParaRPr lang="en-US" sz="1400" b="0" dirty="0">
                        <a:solidFill>
                          <a:schemeClr val="tx1"/>
                        </a:solidFill>
                      </a:endParaRPr>
                    </a:p>
                  </a:txBody>
                  <a:tcPr/>
                </a:tc>
                <a:tc>
                  <a:txBody>
                    <a:bodyPr/>
                    <a:lstStyle/>
                    <a:p>
                      <a:pPr algn="ctr"/>
                      <a:r>
                        <a:rPr lang="en-US" sz="1800" dirty="0" smtClean="0"/>
                        <a:t>M-6.</a:t>
                      </a:r>
                    </a:p>
                    <a:p>
                      <a:r>
                        <a:rPr lang="en-US" sz="1400" dirty="0" smtClean="0"/>
                        <a:t>Positive attitude toward</a:t>
                      </a:r>
                      <a:r>
                        <a:rPr lang="en-US" sz="1400" baseline="0" dirty="0" smtClean="0"/>
                        <a:t> work and learning</a:t>
                      </a:r>
                      <a:endParaRPr lang="en-US" sz="1400" b="0" dirty="0">
                        <a:solidFill>
                          <a:schemeClr val="tx1"/>
                        </a:solidFill>
                      </a:endParaRPr>
                    </a:p>
                  </a:txBody>
                  <a:tcPr/>
                </a:tc>
              </a:tr>
              <a:tr h="797730">
                <a:tc>
                  <a:txBody>
                    <a:bodyPr/>
                    <a:lstStyle/>
                    <a:p>
                      <a:r>
                        <a:rPr lang="en-US" dirty="0" smtClean="0"/>
                        <a:t>Study Skills Overview</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797730">
                <a:tc>
                  <a:txBody>
                    <a:bodyPr/>
                    <a:lstStyle/>
                    <a:p>
                      <a:r>
                        <a:rPr lang="en-US" dirty="0" smtClean="0"/>
                        <a:t>Note Taking Styles</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797730">
                <a:tc>
                  <a:txBody>
                    <a:bodyPr/>
                    <a:lstStyle/>
                    <a:p>
                      <a:r>
                        <a:rPr lang="en-US" dirty="0" smtClean="0"/>
                        <a:t>Organizational Skills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462177">
                <a:tc>
                  <a:txBody>
                    <a:bodyPr/>
                    <a:lstStyle/>
                    <a:p>
                      <a:r>
                        <a:rPr lang="en-US" dirty="0" smtClean="0"/>
                        <a:t>Test Anxiety</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693069">
                <a:tc>
                  <a:txBody>
                    <a:bodyPr/>
                    <a:lstStyle/>
                    <a:p>
                      <a:r>
                        <a:rPr lang="en-US" dirty="0" smtClean="0"/>
                        <a:t>Learning Styles</a:t>
                      </a:r>
                      <a:endParaRPr lang="en-US" dirty="0"/>
                    </a:p>
                  </a:txBody>
                  <a:tcPr/>
                </a:tc>
                <a:tc>
                  <a:txBody>
                    <a:bodyPr/>
                    <a:lstStyle/>
                    <a:p>
                      <a:pPr algn="ctr"/>
                      <a:endParaRPr lang="en-US"/>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567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 y="124744"/>
            <a:ext cx="9144001" cy="1023094"/>
          </a:xfrm>
        </p:spPr>
        <p:txBody>
          <a:bodyPr>
            <a:noAutofit/>
          </a:bodyPr>
          <a:lstStyle/>
          <a:p>
            <a:r>
              <a:rPr lang="en-US" sz="4400" dirty="0" smtClean="0"/>
              <a:t>Session Topics and Learning Strategies</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6362511"/>
              </p:ext>
            </p:extLst>
          </p:nvPr>
        </p:nvGraphicFramePr>
        <p:xfrm>
          <a:off x="0" y="1718915"/>
          <a:ext cx="9144001" cy="5143895"/>
        </p:xfrm>
        <a:graphic>
          <a:graphicData uri="http://schemas.openxmlformats.org/drawingml/2006/table">
            <a:tbl>
              <a:tblPr firstRow="1" bandRow="1">
                <a:tableStyleId>{5C22544A-7EE6-4342-B048-85BDC9FD1C3A}</a:tableStyleId>
              </a:tblPr>
              <a:tblGrid>
                <a:gridCol w="2383784"/>
                <a:gridCol w="2027062"/>
                <a:gridCol w="2349371"/>
                <a:gridCol w="2383784"/>
              </a:tblGrid>
              <a:tr h="1595459">
                <a:tc>
                  <a:txBody>
                    <a:bodyPr/>
                    <a:lstStyle/>
                    <a:p>
                      <a:r>
                        <a:rPr lang="en-US" dirty="0" smtClean="0"/>
                        <a:t>Session Topic</a:t>
                      </a:r>
                      <a:endParaRPr lang="en-US" dirty="0"/>
                    </a:p>
                  </a:txBody>
                  <a:tcPr/>
                </a:tc>
                <a:tc>
                  <a:txBody>
                    <a:bodyPr/>
                    <a:lstStyle/>
                    <a:p>
                      <a:pPr algn="ctr"/>
                      <a:r>
                        <a:rPr lang="en-US" sz="1800" dirty="0" smtClean="0"/>
                        <a:t>B-LS 2</a:t>
                      </a:r>
                      <a:endParaRPr lang="en-US" sz="1800" baseline="0" dirty="0" smtClean="0"/>
                    </a:p>
                    <a:p>
                      <a:r>
                        <a:rPr lang="en-US" sz="1400" b="0" baseline="0" dirty="0" smtClean="0"/>
                        <a:t>Demonstrate creativity</a:t>
                      </a:r>
                      <a:endParaRPr lang="en-US" sz="1400" b="0" dirty="0"/>
                    </a:p>
                  </a:txBody>
                  <a:tcPr/>
                </a:tc>
                <a:tc>
                  <a:txBody>
                    <a:bodyPr/>
                    <a:lstStyle/>
                    <a:p>
                      <a:pPr algn="ctr"/>
                      <a:r>
                        <a:rPr lang="en-US" sz="1800" dirty="0" smtClean="0"/>
                        <a:t>B-LS 3.</a:t>
                      </a:r>
                    </a:p>
                    <a:p>
                      <a:r>
                        <a:rPr lang="en-US" sz="1400" b="0" dirty="0" smtClean="0"/>
                        <a:t>Use time-management, organizational and study skills</a:t>
                      </a:r>
                      <a:endParaRPr lang="en-US" sz="1400" b="0" dirty="0"/>
                    </a:p>
                  </a:txBody>
                  <a:tcPr/>
                </a:tc>
                <a:tc>
                  <a:txBody>
                    <a:bodyPr/>
                    <a:lstStyle/>
                    <a:p>
                      <a:pPr algn="ctr"/>
                      <a:r>
                        <a:rPr lang="en-US" sz="1800" dirty="0" smtClean="0"/>
                        <a:t>B-LS 4.</a:t>
                      </a:r>
                    </a:p>
                    <a:p>
                      <a:r>
                        <a:rPr lang="en-US" sz="1400" b="0" dirty="0" smtClean="0"/>
                        <a:t>Apply self-motivation and self-direction to learning</a:t>
                      </a:r>
                      <a:endParaRPr lang="en-US" sz="1400" b="0" dirty="0"/>
                    </a:p>
                  </a:txBody>
                  <a:tcPr/>
                </a:tc>
              </a:tr>
              <a:tr h="797730">
                <a:tc>
                  <a:txBody>
                    <a:bodyPr/>
                    <a:lstStyle/>
                    <a:p>
                      <a:r>
                        <a:rPr lang="en-US" dirty="0" smtClean="0"/>
                        <a:t>Study Skills Overview</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797730">
                <a:tc>
                  <a:txBody>
                    <a:bodyPr/>
                    <a:lstStyle/>
                    <a:p>
                      <a:r>
                        <a:rPr lang="en-US" dirty="0" smtClean="0"/>
                        <a:t>Note Taking Styles</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797730">
                <a:tc>
                  <a:txBody>
                    <a:bodyPr/>
                    <a:lstStyle/>
                    <a:p>
                      <a:r>
                        <a:rPr lang="en-US" dirty="0" smtClean="0"/>
                        <a:t>Organizational Skills</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462177">
                <a:tc>
                  <a:txBody>
                    <a:bodyPr/>
                    <a:lstStyle/>
                    <a:p>
                      <a:r>
                        <a:rPr lang="en-US" dirty="0" smtClean="0"/>
                        <a:t>Test Anxiety</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693069">
                <a:tc>
                  <a:txBody>
                    <a:bodyPr/>
                    <a:lstStyle/>
                    <a:p>
                      <a:r>
                        <a:rPr lang="en-US" dirty="0" smtClean="0"/>
                        <a:t>Learning Styles</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bl>
          </a:graphicData>
        </a:graphic>
      </p:graphicFrame>
    </p:spTree>
    <p:extLst>
      <p:ext uri="{BB962C8B-B14F-4D97-AF65-F5344CB8AC3E}">
        <p14:creationId xmlns:p14="http://schemas.microsoft.com/office/powerpoint/2010/main" val="3710924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3600" dirty="0" smtClean="0"/>
              <a:t>Session Topics and Self-Management Skills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6302399"/>
              </p:ext>
            </p:extLst>
          </p:nvPr>
        </p:nvGraphicFramePr>
        <p:xfrm>
          <a:off x="0" y="1718915"/>
          <a:ext cx="9144001" cy="5141367"/>
        </p:xfrm>
        <a:graphic>
          <a:graphicData uri="http://schemas.openxmlformats.org/drawingml/2006/table">
            <a:tbl>
              <a:tblPr firstRow="1" bandRow="1">
                <a:tableStyleId>{5C22544A-7EE6-4342-B048-85BDC9FD1C3A}</a:tableStyleId>
              </a:tblPr>
              <a:tblGrid>
                <a:gridCol w="1524000"/>
                <a:gridCol w="1840463"/>
                <a:gridCol w="1207538"/>
                <a:gridCol w="1524000"/>
                <a:gridCol w="1524000"/>
                <a:gridCol w="1524000"/>
              </a:tblGrid>
              <a:tr h="1595459">
                <a:tc>
                  <a:txBody>
                    <a:bodyPr/>
                    <a:lstStyle/>
                    <a:p>
                      <a:r>
                        <a:rPr lang="en-US" dirty="0" smtClean="0"/>
                        <a:t>Session Topic</a:t>
                      </a:r>
                      <a:endParaRPr lang="en-US" dirty="0"/>
                    </a:p>
                  </a:txBody>
                  <a:tcPr/>
                </a:tc>
                <a:tc>
                  <a:txBody>
                    <a:bodyPr/>
                    <a:lstStyle/>
                    <a:p>
                      <a:pPr algn="ctr"/>
                      <a:r>
                        <a:rPr lang="en-US" sz="1800" dirty="0" smtClean="0"/>
                        <a:t>SMS-1.</a:t>
                      </a:r>
                      <a:r>
                        <a:rPr lang="en-US" sz="1800" baseline="0" dirty="0" smtClean="0"/>
                        <a:t> </a:t>
                      </a:r>
                    </a:p>
                    <a:p>
                      <a:r>
                        <a:rPr lang="en-US" sz="1400" b="0" baseline="0" dirty="0" smtClean="0"/>
                        <a:t>Belief in development of whole self, including a healthy balance of mental, social/emotional and physical well-being</a:t>
                      </a:r>
                      <a:endParaRPr lang="en-US" sz="1400" b="0" dirty="0"/>
                    </a:p>
                  </a:txBody>
                  <a:tcPr/>
                </a:tc>
                <a:tc>
                  <a:txBody>
                    <a:bodyPr/>
                    <a:lstStyle/>
                    <a:p>
                      <a:pPr algn="ctr"/>
                      <a:r>
                        <a:rPr lang="en-US" sz="1800" dirty="0" smtClean="0"/>
                        <a:t>SMS-2.</a:t>
                      </a:r>
                    </a:p>
                    <a:p>
                      <a:r>
                        <a:rPr lang="en-US" sz="1400" b="0" dirty="0" smtClean="0"/>
                        <a:t>Self-confidence in ability to succeed</a:t>
                      </a:r>
                      <a:endParaRPr lang="en-US" sz="1400" b="0" dirty="0"/>
                    </a:p>
                  </a:txBody>
                  <a:tcPr/>
                </a:tc>
                <a:tc>
                  <a:txBody>
                    <a:bodyPr/>
                    <a:lstStyle/>
                    <a:p>
                      <a:pPr algn="ctr"/>
                      <a:r>
                        <a:rPr lang="en-US" sz="1800" dirty="0" smtClean="0"/>
                        <a:t>SMS-3.</a:t>
                      </a:r>
                    </a:p>
                    <a:p>
                      <a:r>
                        <a:rPr lang="en-US" sz="1400" b="0" dirty="0" smtClean="0"/>
                        <a:t>Belief in using abilities to their fullest to achieve high-quality results and outcomes</a:t>
                      </a:r>
                      <a:endParaRPr lang="en-US" sz="1400" b="0" dirty="0"/>
                    </a:p>
                  </a:txBody>
                  <a:tcPr/>
                </a:tc>
                <a:tc>
                  <a:txBody>
                    <a:bodyPr/>
                    <a:lstStyle/>
                    <a:p>
                      <a:pPr algn="ctr"/>
                      <a:r>
                        <a:rPr lang="en-US" sz="1800" dirty="0" smtClean="0"/>
                        <a:t>SMS-6.</a:t>
                      </a:r>
                    </a:p>
                    <a:p>
                      <a:r>
                        <a:rPr lang="en-US" sz="1400" b="0" dirty="0" smtClean="0"/>
                        <a:t>Positive attitude toward</a:t>
                      </a:r>
                      <a:r>
                        <a:rPr lang="en-US" sz="1400" b="0" baseline="0" dirty="0" smtClean="0"/>
                        <a:t> work and learning</a:t>
                      </a:r>
                      <a:endParaRPr lang="en-US" sz="1400" b="0" dirty="0"/>
                    </a:p>
                  </a:txBody>
                  <a:tcPr/>
                </a:tc>
                <a:tc>
                  <a:txBody>
                    <a:bodyPr/>
                    <a:lstStyle/>
                    <a:p>
                      <a:pPr algn="ctr"/>
                      <a:r>
                        <a:rPr lang="en-US" sz="1800" dirty="0" smtClean="0"/>
                        <a:t>SMS-7.</a:t>
                      </a:r>
                    </a:p>
                    <a:p>
                      <a:r>
                        <a:rPr lang="en-US" sz="1400" b="0" dirty="0" smtClean="0"/>
                        <a:t>Positive attitude toward</a:t>
                      </a:r>
                      <a:r>
                        <a:rPr lang="en-US" sz="1400" b="0" baseline="0" dirty="0" smtClean="0"/>
                        <a:t> work and learning</a:t>
                      </a:r>
                      <a:endParaRPr lang="en-US" sz="1400" b="0" dirty="0"/>
                    </a:p>
                  </a:txBody>
                  <a:tcPr/>
                </a:tc>
              </a:tr>
              <a:tr h="797730">
                <a:tc>
                  <a:txBody>
                    <a:bodyPr/>
                    <a:lstStyle/>
                    <a:p>
                      <a:r>
                        <a:rPr lang="en-US" dirty="0" smtClean="0"/>
                        <a:t>Study Skills Overview</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a:p>
                  </a:txBody>
                  <a:tcPr/>
                </a:tc>
                <a:tc>
                  <a:txBody>
                    <a:bodyPr/>
                    <a:lstStyle/>
                    <a:p>
                      <a:pPr algn="ctr"/>
                      <a:r>
                        <a:rPr lang="en-US" dirty="0" smtClean="0"/>
                        <a:t>X</a:t>
                      </a:r>
                      <a:endParaRPr lang="en-US" dirty="0"/>
                    </a:p>
                  </a:txBody>
                  <a:tcPr/>
                </a:tc>
                <a:tc>
                  <a:txBody>
                    <a:bodyPr/>
                    <a:lstStyle/>
                    <a:p>
                      <a:pPr algn="ctr"/>
                      <a:endParaRPr lang="en-US" dirty="0"/>
                    </a:p>
                  </a:txBody>
                  <a:tcPr/>
                </a:tc>
              </a:tr>
              <a:tr h="797730">
                <a:tc>
                  <a:txBody>
                    <a:bodyPr/>
                    <a:lstStyle/>
                    <a:p>
                      <a:r>
                        <a:rPr lang="en-US" dirty="0" smtClean="0"/>
                        <a:t>Note Taking Styles</a:t>
                      </a:r>
                      <a:endParaRPr lang="en-US" dirty="0"/>
                    </a:p>
                  </a:txBody>
                  <a:tcPr/>
                </a:tc>
                <a:tc>
                  <a:txBody>
                    <a:bodyPr/>
                    <a:lstStyle/>
                    <a:p>
                      <a:pPr algn="ctr"/>
                      <a:endParaRPr lang="en-US"/>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797730">
                <a:tc>
                  <a:txBody>
                    <a:bodyPr/>
                    <a:lstStyle/>
                    <a:p>
                      <a:r>
                        <a:rPr lang="en-US" dirty="0" smtClean="0"/>
                        <a:t>Organizational Skills</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462177">
                <a:tc>
                  <a:txBody>
                    <a:bodyPr/>
                    <a:lstStyle/>
                    <a:p>
                      <a:r>
                        <a:rPr lang="en-US" dirty="0" smtClean="0"/>
                        <a:t>Test Anxiety</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462177">
                <a:tc>
                  <a:txBody>
                    <a:bodyPr/>
                    <a:lstStyle/>
                    <a:p>
                      <a:r>
                        <a:rPr lang="en-US" dirty="0" smtClean="0"/>
                        <a:t>Learning Styles</a:t>
                      </a:r>
                      <a:endParaRPr lang="en-US" dirty="0"/>
                    </a:p>
                  </a:txBody>
                  <a:tcPr/>
                </a:tc>
                <a:tc>
                  <a:txBody>
                    <a:bodyPr/>
                    <a:lstStyle/>
                    <a:p>
                      <a:pPr algn="ctr"/>
                      <a:endParaRPr lang="en-US"/>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436700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a:t>School Background and Topic Overview</a:t>
            </a:r>
          </a:p>
          <a:p>
            <a:r>
              <a:rPr lang="en-US" dirty="0"/>
              <a:t>Pre-Intervention Data</a:t>
            </a:r>
          </a:p>
          <a:p>
            <a:r>
              <a:rPr lang="en-US" dirty="0"/>
              <a:t>Proposed Intervention</a:t>
            </a:r>
          </a:p>
          <a:p>
            <a:r>
              <a:rPr lang="en-US" dirty="0"/>
              <a:t>Results </a:t>
            </a:r>
          </a:p>
          <a:p>
            <a:r>
              <a:rPr lang="en-US" dirty="0"/>
              <a:t>Barriers, Challenges, and Lessons</a:t>
            </a:r>
          </a:p>
          <a:p>
            <a:r>
              <a:rPr lang="en-US" dirty="0"/>
              <a:t>Next Steps</a:t>
            </a:r>
          </a:p>
          <a:p>
            <a:r>
              <a:rPr lang="en-US" dirty="0" smtClean="0"/>
              <a:t>Recommendations</a:t>
            </a:r>
            <a:endParaRPr lang="en-US" dirty="0"/>
          </a:p>
        </p:txBody>
      </p:sp>
    </p:spTree>
    <p:extLst>
      <p:ext uri="{BB962C8B-B14F-4D97-AF65-F5344CB8AC3E}">
        <p14:creationId xmlns:p14="http://schemas.microsoft.com/office/powerpoint/2010/main" val="2924448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 y="124744"/>
            <a:ext cx="9143999" cy="1023094"/>
          </a:xfrm>
        </p:spPr>
        <p:txBody>
          <a:bodyPr>
            <a:normAutofit/>
          </a:bodyPr>
          <a:lstStyle/>
          <a:p>
            <a:r>
              <a:rPr lang="en-US" sz="5400" dirty="0" smtClean="0"/>
              <a:t>Session Topics and Social Skills</a:t>
            </a:r>
            <a:endParaRPr lang="en-US" sz="5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8692775"/>
              </p:ext>
            </p:extLst>
          </p:nvPr>
        </p:nvGraphicFramePr>
        <p:xfrm>
          <a:off x="1" y="1718915"/>
          <a:ext cx="9143999" cy="5169551"/>
        </p:xfrm>
        <a:graphic>
          <a:graphicData uri="http://schemas.openxmlformats.org/drawingml/2006/table">
            <a:tbl>
              <a:tblPr firstRow="1" bandRow="1">
                <a:tableStyleId>{5C22544A-7EE6-4342-B048-85BDC9FD1C3A}</a:tableStyleId>
              </a:tblPr>
              <a:tblGrid>
                <a:gridCol w="1552330"/>
                <a:gridCol w="3204766"/>
                <a:gridCol w="4386903"/>
              </a:tblGrid>
              <a:tr h="1595459">
                <a:tc>
                  <a:txBody>
                    <a:bodyPr/>
                    <a:lstStyle/>
                    <a:p>
                      <a:r>
                        <a:rPr lang="en-US" dirty="0" smtClean="0"/>
                        <a:t>Session Topic</a:t>
                      </a:r>
                      <a:endParaRPr lang="en-US" dirty="0"/>
                    </a:p>
                  </a:txBody>
                  <a:tcPr/>
                </a:tc>
                <a:tc>
                  <a:txBody>
                    <a:bodyPr/>
                    <a:lstStyle/>
                    <a:p>
                      <a:pPr algn="ctr"/>
                      <a:r>
                        <a:rPr lang="en-US" sz="1800" dirty="0" smtClean="0"/>
                        <a:t>B-SS 1.</a:t>
                      </a:r>
                      <a:r>
                        <a:rPr lang="en-US" sz="1800" baseline="0" dirty="0" smtClean="0"/>
                        <a:t> </a:t>
                      </a:r>
                    </a:p>
                    <a:p>
                      <a:r>
                        <a:rPr lang="en-US" sz="1400" b="0" dirty="0" smtClean="0"/>
                        <a:t>Use effective oral and written communication skills and listening skills</a:t>
                      </a:r>
                    </a:p>
                  </a:txBody>
                  <a:tcPr/>
                </a:tc>
                <a:tc>
                  <a:txBody>
                    <a:bodyPr/>
                    <a:lstStyle/>
                    <a:p>
                      <a:pPr algn="ctr"/>
                      <a:r>
                        <a:rPr lang="en-US" sz="1800" dirty="0" smtClean="0"/>
                        <a:t>B-SS 6.</a:t>
                      </a:r>
                    </a:p>
                    <a:p>
                      <a:pPr marL="0" marR="0" indent="0" algn="ctr" defTabSz="457200" rtl="0" eaLnBrk="1" fontAlgn="auto" latinLnBrk="0" hangingPunct="1">
                        <a:lnSpc>
                          <a:spcPct val="100000"/>
                        </a:lnSpc>
                        <a:spcBef>
                          <a:spcPts val="0"/>
                        </a:spcBef>
                        <a:spcAft>
                          <a:spcPts val="0"/>
                        </a:spcAft>
                        <a:buClrTx/>
                        <a:buSzTx/>
                        <a:buFontTx/>
                        <a:buNone/>
                        <a:tabLst/>
                        <a:defRPr/>
                      </a:pPr>
                      <a:r>
                        <a:rPr lang="en-US" sz="1400" b="0" dirty="0" smtClean="0"/>
                        <a:t>Use effective collaboration and cooperation</a:t>
                      </a:r>
                      <a:r>
                        <a:rPr lang="en-US" sz="1400" b="0" baseline="0" dirty="0" smtClean="0"/>
                        <a:t> skills</a:t>
                      </a:r>
                      <a:endParaRPr lang="en-US" sz="1400" b="0" dirty="0" smtClean="0"/>
                    </a:p>
                  </a:txBody>
                  <a:tcPr/>
                </a:tc>
              </a:tr>
              <a:tr h="797730">
                <a:tc>
                  <a:txBody>
                    <a:bodyPr/>
                    <a:lstStyle/>
                    <a:p>
                      <a:r>
                        <a:rPr lang="en-US" dirty="0" smtClean="0"/>
                        <a:t>Study Skills Overview</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797730">
                <a:tc>
                  <a:txBody>
                    <a:bodyPr/>
                    <a:lstStyle/>
                    <a:p>
                      <a:r>
                        <a:rPr lang="en-US" dirty="0" smtClean="0"/>
                        <a:t>Note Taking Styles</a:t>
                      </a:r>
                      <a:endParaRPr lang="en-US" dirty="0"/>
                    </a:p>
                  </a:txBody>
                  <a:tcPr/>
                </a:tc>
                <a:tc>
                  <a:txBody>
                    <a:bodyPr/>
                    <a:lstStyle/>
                    <a:p>
                      <a:pPr algn="ctr"/>
                      <a:r>
                        <a:rPr lang="en-US" dirty="0" smtClean="0"/>
                        <a:t>X</a:t>
                      </a:r>
                      <a:endParaRPr lang="en-US" dirty="0"/>
                    </a:p>
                  </a:txBody>
                  <a:tcPr/>
                </a:tc>
                <a:tc>
                  <a:txBody>
                    <a:bodyPr/>
                    <a:lstStyle/>
                    <a:p>
                      <a:endParaRPr lang="en-US"/>
                    </a:p>
                  </a:txBody>
                  <a:tcPr/>
                </a:tc>
              </a:tr>
              <a:tr h="797730">
                <a:tc>
                  <a:txBody>
                    <a:bodyPr/>
                    <a:lstStyle/>
                    <a:p>
                      <a:r>
                        <a:rPr lang="en-US" dirty="0" smtClean="0"/>
                        <a:t>Organizational Skills</a:t>
                      </a:r>
                      <a:endParaRPr lang="en-US" dirty="0"/>
                    </a:p>
                  </a:txBody>
                  <a:tcPr/>
                </a:tc>
                <a:tc>
                  <a:txBody>
                    <a:bodyPr/>
                    <a:lstStyle/>
                    <a:p>
                      <a:pPr algn="ctr"/>
                      <a:endParaRPr lang="en-US"/>
                    </a:p>
                  </a:txBody>
                  <a:tcPr/>
                </a:tc>
                <a:tc>
                  <a:txBody>
                    <a:bodyPr/>
                    <a:lstStyle/>
                    <a:p>
                      <a:endParaRPr lang="en-US"/>
                    </a:p>
                  </a:txBody>
                  <a:tcPr/>
                </a:tc>
              </a:tr>
              <a:tr h="462177">
                <a:tc>
                  <a:txBody>
                    <a:bodyPr/>
                    <a:lstStyle/>
                    <a:p>
                      <a:r>
                        <a:rPr lang="en-US" dirty="0" smtClean="0"/>
                        <a:t>Test Anxiety</a:t>
                      </a:r>
                      <a:endParaRPr lang="en-US" dirty="0"/>
                    </a:p>
                  </a:txBody>
                  <a:tcPr/>
                </a:tc>
                <a:tc>
                  <a:txBody>
                    <a:bodyPr/>
                    <a:lstStyle/>
                    <a:p>
                      <a:pPr algn="ctr"/>
                      <a:endParaRPr lang="en-US" dirty="0"/>
                    </a:p>
                  </a:txBody>
                  <a:tcPr/>
                </a:tc>
                <a:tc>
                  <a:txBody>
                    <a:bodyPr/>
                    <a:lstStyle/>
                    <a:p>
                      <a:endParaRPr lang="en-US"/>
                    </a:p>
                  </a:txBody>
                  <a:tcPr/>
                </a:tc>
              </a:tr>
              <a:tr h="718725">
                <a:tc>
                  <a:txBody>
                    <a:bodyPr/>
                    <a:lstStyle/>
                    <a:p>
                      <a:r>
                        <a:rPr lang="en-US" dirty="0" smtClean="0"/>
                        <a:t>Learning Styles</a:t>
                      </a:r>
                      <a:endParaRPr lang="en-US" dirty="0"/>
                    </a:p>
                  </a:txBody>
                  <a:tcPr/>
                </a:tc>
                <a:tc>
                  <a:txBody>
                    <a:bodyPr/>
                    <a:lstStyle/>
                    <a:p>
                      <a:pPr algn="ctr"/>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35197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Study Buddies Program</a:t>
            </a:r>
            <a:endParaRPr lang="en-US" sz="5900" dirty="0"/>
          </a:p>
        </p:txBody>
      </p:sp>
      <p:sp>
        <p:nvSpPr>
          <p:cNvPr id="3" name="Content Placeholder 2"/>
          <p:cNvSpPr>
            <a:spLocks noGrp="1"/>
          </p:cNvSpPr>
          <p:nvPr>
            <p:ph idx="1"/>
          </p:nvPr>
        </p:nvSpPr>
        <p:spPr/>
        <p:txBody>
          <a:bodyPr>
            <a:normAutofit/>
          </a:bodyPr>
          <a:lstStyle/>
          <a:p>
            <a:r>
              <a:rPr lang="en-US" dirty="0" smtClean="0"/>
              <a:t>November 27 </a:t>
            </a:r>
            <a:r>
              <a:rPr lang="mr-IN" dirty="0" smtClean="0"/>
              <a:t>–</a:t>
            </a:r>
            <a:r>
              <a:rPr lang="en-US" dirty="0" smtClean="0"/>
              <a:t> December 14</a:t>
            </a:r>
          </a:p>
          <a:p>
            <a:r>
              <a:rPr lang="en-US" dirty="0" smtClean="0"/>
              <a:t>22 students (11 pairs)</a:t>
            </a:r>
          </a:p>
          <a:p>
            <a:pPr lvl="1"/>
            <a:r>
              <a:rPr lang="en-US" dirty="0" smtClean="0"/>
              <a:t>4 E’s		− 5 B’s</a:t>
            </a:r>
          </a:p>
          <a:p>
            <a:pPr lvl="1"/>
            <a:r>
              <a:rPr lang="en-US" dirty="0" smtClean="0"/>
              <a:t>7 </a:t>
            </a:r>
            <a:r>
              <a:rPr lang="en-US" dirty="0" smtClean="0"/>
              <a:t>D’s		− 6 A’s </a:t>
            </a:r>
          </a:p>
          <a:p>
            <a:r>
              <a:rPr lang="en-US" dirty="0" smtClean="0"/>
              <a:t>Based on Class Wide Peer Tutoring (CWPT), a proven approach from Juniper Gardens at the University of Kansas</a:t>
            </a:r>
            <a:endParaRPr lang="en-US" dirty="0"/>
          </a:p>
        </p:txBody>
      </p:sp>
    </p:spTree>
    <p:extLst>
      <p:ext uri="{BB962C8B-B14F-4D97-AF65-F5344CB8AC3E}">
        <p14:creationId xmlns:p14="http://schemas.microsoft.com/office/powerpoint/2010/main" val="17274999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Study Buddies Program</a:t>
            </a:r>
            <a:endParaRPr lang="en-US" sz="5900" dirty="0"/>
          </a:p>
        </p:txBody>
      </p:sp>
      <p:sp>
        <p:nvSpPr>
          <p:cNvPr id="3" name="Content Placeholder 2"/>
          <p:cNvSpPr>
            <a:spLocks noGrp="1"/>
          </p:cNvSpPr>
          <p:nvPr>
            <p:ph idx="1"/>
          </p:nvPr>
        </p:nvSpPr>
        <p:spPr/>
        <p:txBody>
          <a:bodyPr>
            <a:normAutofit lnSpcReduction="10000"/>
          </a:bodyPr>
          <a:lstStyle/>
          <a:p>
            <a:r>
              <a:rPr lang="en-US" dirty="0" smtClean="0"/>
              <a:t>Each </a:t>
            </a:r>
            <a:r>
              <a:rPr lang="en-US" dirty="0"/>
              <a:t>pair pulled 2x/week during </a:t>
            </a:r>
            <a:r>
              <a:rPr lang="en-US" dirty="0" smtClean="0"/>
              <a:t>specials</a:t>
            </a:r>
            <a:endParaRPr lang="en-US" dirty="0"/>
          </a:p>
          <a:p>
            <a:r>
              <a:rPr lang="en-US" dirty="0" smtClean="0"/>
              <a:t>Team </a:t>
            </a:r>
            <a:r>
              <a:rPr lang="en-US" dirty="0" smtClean="0"/>
              <a:t>A: </a:t>
            </a:r>
            <a:r>
              <a:rPr lang="en-US" dirty="0" smtClean="0"/>
              <a:t>6 pairs, Team </a:t>
            </a:r>
            <a:r>
              <a:rPr lang="en-US" dirty="0" smtClean="0"/>
              <a:t>B: </a:t>
            </a:r>
            <a:r>
              <a:rPr lang="en-US" dirty="0" smtClean="0"/>
              <a:t>5 pairs</a:t>
            </a:r>
          </a:p>
          <a:p>
            <a:r>
              <a:rPr lang="en-US" dirty="0" smtClean="0"/>
              <a:t>Take turns walking each other through math problems</a:t>
            </a:r>
          </a:p>
          <a:p>
            <a:pPr lvl="1"/>
            <a:r>
              <a:rPr lang="en-US" dirty="0" smtClean="0"/>
              <a:t>2 points for each correct answer (×/÷)</a:t>
            </a:r>
          </a:p>
          <a:p>
            <a:pPr lvl="1"/>
            <a:r>
              <a:rPr lang="en-US" dirty="0" smtClean="0"/>
              <a:t>1 point for 5 correct answer (+/−)</a:t>
            </a:r>
          </a:p>
          <a:p>
            <a:r>
              <a:rPr lang="en-US" dirty="0" smtClean="0"/>
              <a:t>Team with most points wins incentive</a:t>
            </a:r>
          </a:p>
          <a:p>
            <a:pPr lvl="1"/>
            <a:r>
              <a:rPr lang="en-US" dirty="0" smtClean="0"/>
              <a:t>Students offered independent incentive if they improve in math by at least one letter grade</a:t>
            </a:r>
          </a:p>
          <a:p>
            <a:pPr lvl="1"/>
            <a:endParaRPr lang="en-US" dirty="0" smtClean="0"/>
          </a:p>
        </p:txBody>
      </p:sp>
    </p:spTree>
    <p:extLst>
      <p:ext uri="{BB962C8B-B14F-4D97-AF65-F5344CB8AC3E}">
        <p14:creationId xmlns:p14="http://schemas.microsoft.com/office/powerpoint/2010/main" val="33939502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Rationale: Study Buddies</a:t>
            </a:r>
            <a:endParaRPr lang="en-US" sz="5900" dirty="0"/>
          </a:p>
        </p:txBody>
      </p:sp>
      <p:sp>
        <p:nvSpPr>
          <p:cNvPr id="3" name="Content Placeholder 2"/>
          <p:cNvSpPr>
            <a:spLocks noGrp="1"/>
          </p:cNvSpPr>
          <p:nvPr>
            <p:ph idx="1"/>
          </p:nvPr>
        </p:nvSpPr>
        <p:spPr/>
        <p:txBody>
          <a:bodyPr>
            <a:normAutofit fontScale="85000" lnSpcReduction="20000"/>
          </a:bodyPr>
          <a:lstStyle/>
          <a:p>
            <a:r>
              <a:rPr lang="en-US" dirty="0" smtClean="0"/>
              <a:t>Research support for peer tutoring programs</a:t>
            </a:r>
          </a:p>
          <a:p>
            <a:pPr lvl="1"/>
            <a:r>
              <a:rPr lang="en-US" dirty="0" smtClean="0"/>
              <a:t>Meta-analysis: Average effect size = .75 for 26 studies </a:t>
            </a:r>
          </a:p>
          <a:p>
            <a:pPr lvl="1"/>
            <a:r>
              <a:rPr lang="en-US" dirty="0" smtClean="0"/>
              <a:t>Peer-assisted learning works best for “urban, low-income, and minority students” </a:t>
            </a:r>
          </a:p>
          <a:p>
            <a:pPr lvl="1"/>
            <a:r>
              <a:rPr lang="en-US" dirty="0" smtClean="0"/>
              <a:t>Peer-assisted learning beneficial for lowest performing students </a:t>
            </a:r>
          </a:p>
          <a:p>
            <a:r>
              <a:rPr lang="en-US" dirty="0" smtClean="0"/>
              <a:t>CWPT featured as a “Proven” program on Promising Practices Network</a:t>
            </a:r>
          </a:p>
          <a:p>
            <a:pPr lvl="1"/>
            <a:r>
              <a:rPr lang="en-US" dirty="0" smtClean="0"/>
              <a:t>Substantial effect size</a:t>
            </a:r>
          </a:p>
          <a:p>
            <a:pPr lvl="1"/>
            <a:r>
              <a:rPr lang="en-US" dirty="0" smtClean="0"/>
              <a:t>Statistical Significance</a:t>
            </a:r>
          </a:p>
          <a:p>
            <a:pPr lvl="1"/>
            <a:r>
              <a:rPr lang="en-US" dirty="0" smtClean="0"/>
              <a:t>Sample size &gt; 30</a:t>
            </a:r>
          </a:p>
          <a:p>
            <a:pPr lvl="1"/>
            <a:r>
              <a:rPr lang="en-US" dirty="0" smtClean="0"/>
              <a:t>Publically available</a:t>
            </a:r>
            <a:endParaRPr lang="en-US" dirty="0"/>
          </a:p>
        </p:txBody>
      </p:sp>
    </p:spTree>
    <p:extLst>
      <p:ext uri="{BB962C8B-B14F-4D97-AF65-F5344CB8AC3E}">
        <p14:creationId xmlns:p14="http://schemas.microsoft.com/office/powerpoint/2010/main" val="284773155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Growth Mindset Night</a:t>
            </a:r>
            <a:endParaRPr lang="en-US" dirty="0"/>
          </a:p>
        </p:txBody>
      </p:sp>
      <p:sp>
        <p:nvSpPr>
          <p:cNvPr id="3" name="Content Placeholder 2"/>
          <p:cNvSpPr>
            <a:spLocks noGrp="1"/>
          </p:cNvSpPr>
          <p:nvPr>
            <p:ph idx="1"/>
          </p:nvPr>
        </p:nvSpPr>
        <p:spPr/>
        <p:txBody>
          <a:bodyPr>
            <a:normAutofit/>
          </a:bodyPr>
          <a:lstStyle/>
          <a:p>
            <a:r>
              <a:rPr lang="en-US" dirty="0" smtClean="0"/>
              <a:t>Thursday, December 13</a:t>
            </a:r>
          </a:p>
          <a:p>
            <a:r>
              <a:rPr lang="en-US" dirty="0" smtClean="0"/>
              <a:t>Purpose: Educate and encourage growth mindset in families</a:t>
            </a:r>
          </a:p>
          <a:p>
            <a:r>
              <a:rPr lang="en-US" dirty="0" smtClean="0"/>
              <a:t>Growth mindset associated with </a:t>
            </a:r>
          </a:p>
          <a:p>
            <a:pPr lvl="1"/>
            <a:r>
              <a:rPr lang="en-US" dirty="0" smtClean="0"/>
              <a:t>Reduced stereotype threat </a:t>
            </a:r>
          </a:p>
          <a:p>
            <a:pPr lvl="1"/>
            <a:r>
              <a:rPr lang="en-US" dirty="0" smtClean="0"/>
              <a:t>Increased students motivation/persistence</a:t>
            </a:r>
          </a:p>
          <a:p>
            <a:pPr lvl="1"/>
            <a:r>
              <a:rPr lang="en-US" dirty="0" smtClean="0"/>
              <a:t>Improved </a:t>
            </a:r>
            <a:r>
              <a:rPr lang="en-US" dirty="0" smtClean="0"/>
              <a:t>grades</a:t>
            </a:r>
            <a:endParaRPr lang="en-US" dirty="0" smtClean="0"/>
          </a:p>
        </p:txBody>
      </p:sp>
    </p:spTree>
    <p:extLst>
      <p:ext uri="{BB962C8B-B14F-4D97-AF65-F5344CB8AC3E}">
        <p14:creationId xmlns:p14="http://schemas.microsoft.com/office/powerpoint/2010/main" val="13663521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000" dirty="0" smtClean="0"/>
              <a:t>Rationale: Growth Mindset Night</a:t>
            </a:r>
            <a:endParaRPr lang="en-US" sz="5000" dirty="0"/>
          </a:p>
        </p:txBody>
      </p:sp>
      <p:sp>
        <p:nvSpPr>
          <p:cNvPr id="3" name="Content Placeholder 2"/>
          <p:cNvSpPr>
            <a:spLocks noGrp="1"/>
          </p:cNvSpPr>
          <p:nvPr>
            <p:ph idx="1"/>
          </p:nvPr>
        </p:nvSpPr>
        <p:spPr/>
        <p:txBody>
          <a:bodyPr>
            <a:normAutofit/>
          </a:bodyPr>
          <a:lstStyle/>
          <a:p>
            <a:pPr marL="342900" lvl="1" indent="-342900">
              <a:buFont typeface="Arial"/>
              <a:buChar char="•"/>
            </a:pPr>
            <a:r>
              <a:rPr lang="en-US" sz="3200" dirty="0"/>
              <a:t>Growth mindset has been shown to be a protective factor against stereotype </a:t>
            </a:r>
            <a:r>
              <a:rPr lang="en-US" sz="3200" dirty="0" smtClean="0"/>
              <a:t>threat, particularly when it comes from role models</a:t>
            </a:r>
            <a:endParaRPr lang="en-US" dirty="0"/>
          </a:p>
          <a:p>
            <a:pPr lvl="1"/>
            <a:r>
              <a:rPr lang="en-US" dirty="0"/>
              <a:t>Shifts blame from internal and unchanging factors (fixed mindset) to circumstantial and evolving ones (growth) </a:t>
            </a:r>
          </a:p>
          <a:p>
            <a:r>
              <a:rPr lang="en-US" dirty="0"/>
              <a:t>Growth mindset associated with improved grades and persistence over </a:t>
            </a:r>
            <a:r>
              <a:rPr lang="en-US" dirty="0" smtClean="0"/>
              <a:t>time</a:t>
            </a:r>
            <a:endParaRPr lang="en-US" sz="1500" dirty="0"/>
          </a:p>
        </p:txBody>
      </p:sp>
    </p:spTree>
    <p:extLst>
      <p:ext uri="{BB962C8B-B14F-4D97-AF65-F5344CB8AC3E}">
        <p14:creationId xmlns:p14="http://schemas.microsoft.com/office/powerpoint/2010/main" val="425792952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Tree>
    <p:extLst>
      <p:ext uri="{BB962C8B-B14F-4D97-AF65-F5344CB8AC3E}">
        <p14:creationId xmlns:p14="http://schemas.microsoft.com/office/powerpoint/2010/main" val="342422930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0" dirty="0" smtClean="0"/>
              <a:t>Study Skills Group Results</a:t>
            </a:r>
            <a:endParaRPr lang="en-US" i="0" dirty="0"/>
          </a:p>
        </p:txBody>
      </p:sp>
      <p:sp>
        <p:nvSpPr>
          <p:cNvPr id="3" name="Content Placeholder 2"/>
          <p:cNvSpPr>
            <a:spLocks noGrp="1"/>
          </p:cNvSpPr>
          <p:nvPr>
            <p:ph idx="1"/>
          </p:nvPr>
        </p:nvSpPr>
        <p:spPr/>
        <p:txBody>
          <a:bodyPr/>
          <a:lstStyle/>
          <a:p>
            <a:r>
              <a:rPr lang="en-US" dirty="0" smtClean="0"/>
              <a:t>Most Helpful: Test anxiety (4), Note Taking (3), and Learning Style (1) </a:t>
            </a:r>
          </a:p>
        </p:txBody>
      </p:sp>
      <p:graphicFrame>
        <p:nvGraphicFramePr>
          <p:cNvPr id="4" name="Table 3"/>
          <p:cNvGraphicFramePr>
            <a:graphicFrameLocks noGrp="1"/>
          </p:cNvGraphicFramePr>
          <p:nvPr>
            <p:extLst>
              <p:ext uri="{D42A27DB-BD31-4B8C-83A1-F6EECF244321}">
                <p14:modId xmlns:p14="http://schemas.microsoft.com/office/powerpoint/2010/main" val="911784941"/>
              </p:ext>
            </p:extLst>
          </p:nvPr>
        </p:nvGraphicFramePr>
        <p:xfrm>
          <a:off x="2299655" y="2782726"/>
          <a:ext cx="4572000" cy="4079240"/>
        </p:xfrm>
        <a:graphic>
          <a:graphicData uri="http://schemas.openxmlformats.org/drawingml/2006/table">
            <a:tbl>
              <a:tblPr firstRow="1" bandRow="1">
                <a:tableStyleId>{5940675A-B579-460E-94D1-54222C63F5DA}</a:tableStyleId>
              </a:tblPr>
              <a:tblGrid>
                <a:gridCol w="1524000"/>
                <a:gridCol w="1524000"/>
                <a:gridCol w="1524000"/>
              </a:tblGrid>
              <a:tr h="370840">
                <a:tc gridSpan="3">
                  <a:txBody>
                    <a:bodyPr/>
                    <a:lstStyle/>
                    <a:p>
                      <a:pPr algn="ctr"/>
                      <a:r>
                        <a:rPr lang="en-US" b="1" dirty="0" smtClean="0"/>
                        <a:t>1 </a:t>
                      </a:r>
                      <a:r>
                        <a:rPr lang="mr-IN" b="1" dirty="0" smtClean="0"/>
                        <a:t>–</a:t>
                      </a:r>
                      <a:r>
                        <a:rPr lang="en-US" b="1" dirty="0" smtClean="0"/>
                        <a:t> 10 Self-rating</a:t>
                      </a:r>
                      <a:r>
                        <a:rPr lang="en-US" b="1" baseline="0" dirty="0" smtClean="0"/>
                        <a:t> of Study Skills</a:t>
                      </a:r>
                      <a:endParaRPr lang="en-US" b="1" dirty="0"/>
                    </a:p>
                  </a:txBody>
                  <a:tcPr/>
                </a:tc>
                <a:tc hMerge="1">
                  <a:txBody>
                    <a:bodyPr/>
                    <a:lstStyle/>
                    <a:p>
                      <a:endParaRPr lang="en-US" dirty="0"/>
                    </a:p>
                  </a:txBody>
                  <a:tcPr/>
                </a:tc>
                <a:tc hMerge="1">
                  <a:txBody>
                    <a:bodyPr/>
                    <a:lstStyle/>
                    <a:p>
                      <a:endParaRPr lang="en-US" dirty="0"/>
                    </a:p>
                  </a:txBody>
                  <a:tcPr/>
                </a:tc>
              </a:tr>
              <a:tr h="370840">
                <a:tc>
                  <a:txBody>
                    <a:bodyPr/>
                    <a:lstStyle/>
                    <a:p>
                      <a:r>
                        <a:rPr lang="en-US" i="1" dirty="0" smtClean="0"/>
                        <a:t>Pre-</a:t>
                      </a:r>
                      <a:endParaRPr lang="en-US" i="1" dirty="0"/>
                    </a:p>
                  </a:txBody>
                  <a:tcPr/>
                </a:tc>
                <a:tc>
                  <a:txBody>
                    <a:bodyPr/>
                    <a:lstStyle/>
                    <a:p>
                      <a:r>
                        <a:rPr lang="en-US" i="1" dirty="0" smtClean="0"/>
                        <a:t>Post-</a:t>
                      </a:r>
                      <a:endParaRPr lang="en-US" i="1" dirty="0"/>
                    </a:p>
                  </a:txBody>
                  <a:tcPr/>
                </a:tc>
                <a:tc>
                  <a:txBody>
                    <a:bodyPr/>
                    <a:lstStyle/>
                    <a:p>
                      <a:r>
                        <a:rPr lang="en-US" i="1" dirty="0" smtClean="0"/>
                        <a:t>Change</a:t>
                      </a:r>
                      <a:endParaRPr lang="en-US" i="1" dirty="0"/>
                    </a:p>
                  </a:txBody>
                  <a:tcPr/>
                </a:tc>
              </a:tr>
              <a:tr h="370840">
                <a:tc>
                  <a:txBody>
                    <a:bodyPr/>
                    <a:lstStyle/>
                    <a:p>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solidFill>
                            <a:srgbClr val="008000"/>
                          </a:solidFill>
                        </a:rPr>
                        <a:t>+20% </a:t>
                      </a:r>
                      <a:r>
                        <a:rPr lang="en-US" dirty="0" err="1" smtClean="0">
                          <a:solidFill>
                            <a:srgbClr val="008000"/>
                          </a:solidFill>
                        </a:rPr>
                        <a:t>inc.</a:t>
                      </a:r>
                      <a:endParaRPr lang="en-US" dirty="0">
                        <a:solidFill>
                          <a:srgbClr val="008000"/>
                        </a:solidFill>
                      </a:endParaRPr>
                    </a:p>
                  </a:txBody>
                  <a:tcPr/>
                </a:tc>
              </a:tr>
              <a:tr h="370840">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0</a:t>
                      </a:r>
                      <a:endParaRPr lang="en-US" dirty="0"/>
                    </a:p>
                  </a:txBody>
                  <a:tcPr/>
                </a:tc>
              </a:tr>
              <a:tr h="370840">
                <a:tc>
                  <a:txBody>
                    <a:bodyPr/>
                    <a:lstStyle/>
                    <a:p>
                      <a:r>
                        <a:rPr lang="en-US" dirty="0" smtClean="0"/>
                        <a:t>5</a:t>
                      </a:r>
                      <a:endParaRPr lang="en-US" dirty="0"/>
                    </a:p>
                  </a:txBody>
                  <a:tcPr/>
                </a:tc>
                <a:tc>
                  <a:txBody>
                    <a:bodyPr/>
                    <a:lstStyle/>
                    <a:p>
                      <a:r>
                        <a:rPr lang="en-US" dirty="0" smtClean="0"/>
                        <a:t>10</a:t>
                      </a:r>
                      <a:endParaRPr lang="en-US" dirty="0"/>
                    </a:p>
                  </a:txBody>
                  <a:tcPr/>
                </a:tc>
                <a:tc>
                  <a:txBody>
                    <a:bodyPr/>
                    <a:lstStyle/>
                    <a:p>
                      <a:r>
                        <a:rPr lang="en-US" dirty="0" smtClean="0">
                          <a:solidFill>
                            <a:srgbClr val="008000"/>
                          </a:solidFill>
                        </a:rPr>
                        <a:t>+50% </a:t>
                      </a:r>
                      <a:r>
                        <a:rPr lang="en-US" dirty="0" err="1" smtClean="0">
                          <a:solidFill>
                            <a:srgbClr val="008000"/>
                          </a:solidFill>
                        </a:rPr>
                        <a:t>inc.</a:t>
                      </a:r>
                      <a:endParaRPr lang="en-US" dirty="0">
                        <a:solidFill>
                          <a:srgbClr val="008000"/>
                        </a:solidFill>
                      </a:endParaRPr>
                    </a:p>
                  </a:txBody>
                  <a:tcPr/>
                </a:tc>
              </a:tr>
              <a:tr h="370840">
                <a:tc>
                  <a:txBody>
                    <a:bodyPr/>
                    <a:lstStyle/>
                    <a:p>
                      <a:r>
                        <a:rPr lang="en-US" dirty="0" smtClean="0"/>
                        <a:t>5</a:t>
                      </a:r>
                      <a:endParaRPr lang="en-US" dirty="0"/>
                    </a:p>
                  </a:txBody>
                  <a:tcPr/>
                </a:tc>
                <a:tc>
                  <a:txBody>
                    <a:bodyPr/>
                    <a:lstStyle/>
                    <a:p>
                      <a:r>
                        <a:rPr lang="en-US" dirty="0" smtClean="0"/>
                        <a:t>7</a:t>
                      </a:r>
                      <a:endParaRPr lang="en-US" dirty="0"/>
                    </a:p>
                  </a:txBody>
                  <a:tcPr/>
                </a:tc>
                <a:tc>
                  <a:txBody>
                    <a:bodyPr/>
                    <a:lstStyle/>
                    <a:p>
                      <a:r>
                        <a:rPr lang="en-US" dirty="0" smtClean="0">
                          <a:solidFill>
                            <a:srgbClr val="008000"/>
                          </a:solidFill>
                        </a:rPr>
                        <a:t>+20% </a:t>
                      </a:r>
                      <a:r>
                        <a:rPr lang="en-US" dirty="0" err="1" smtClean="0">
                          <a:solidFill>
                            <a:srgbClr val="008000"/>
                          </a:solidFill>
                        </a:rPr>
                        <a:t>inc.</a:t>
                      </a:r>
                      <a:endParaRPr lang="en-US" dirty="0">
                        <a:solidFill>
                          <a:srgbClr val="008000"/>
                        </a:solidFill>
                      </a:endParaRPr>
                    </a:p>
                  </a:txBody>
                  <a:tcPr/>
                </a:tc>
              </a:tr>
              <a:tr h="370840">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r>
              <a:tr h="370840">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r>
                        <a:rPr lang="en-US" dirty="0" smtClean="0"/>
                        <a:t>0</a:t>
                      </a:r>
                      <a:endParaRPr lang="en-US" dirty="0"/>
                    </a:p>
                  </a:txBody>
                  <a:tcPr/>
                </a:tc>
              </a:tr>
              <a:tr h="370840">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solidFill>
                            <a:srgbClr val="008000"/>
                          </a:solidFill>
                        </a:rPr>
                        <a:t>+30% </a:t>
                      </a:r>
                      <a:r>
                        <a:rPr lang="en-US" dirty="0" err="1" smtClean="0">
                          <a:solidFill>
                            <a:srgbClr val="008000"/>
                          </a:solidFill>
                        </a:rPr>
                        <a:t>inc.</a:t>
                      </a:r>
                      <a:endParaRPr lang="en-US" dirty="0">
                        <a:solidFill>
                          <a:srgbClr val="008000"/>
                        </a:solidFill>
                      </a:endParaRPr>
                    </a:p>
                  </a:txBody>
                  <a:tcPr/>
                </a:tc>
              </a:tr>
              <a:tr h="370840">
                <a:tc>
                  <a:txBody>
                    <a:bodyPr/>
                    <a:lstStyle/>
                    <a:p>
                      <a:r>
                        <a:rPr lang="en-US" dirty="0" smtClean="0"/>
                        <a:t>9</a:t>
                      </a:r>
                      <a:endParaRPr lang="en-US" dirty="0"/>
                    </a:p>
                  </a:txBody>
                  <a:tcPr>
                    <a:lnB w="28575" cap="flat" cmpd="sng" algn="ctr">
                      <a:solidFill>
                        <a:scrgbClr r="0" g="0" b="0"/>
                      </a:solidFill>
                      <a:prstDash val="solid"/>
                      <a:round/>
                      <a:headEnd type="none" w="med" len="med"/>
                      <a:tailEnd type="none" w="med" len="med"/>
                    </a:lnB>
                  </a:tcPr>
                </a:tc>
                <a:tc>
                  <a:txBody>
                    <a:bodyPr/>
                    <a:lstStyle/>
                    <a:p>
                      <a:r>
                        <a:rPr lang="en-US" dirty="0" smtClean="0"/>
                        <a:t>9</a:t>
                      </a:r>
                      <a:endParaRPr lang="en-US" dirty="0"/>
                    </a:p>
                  </a:txBody>
                  <a:tcPr>
                    <a:lnB w="28575" cap="flat" cmpd="sng" algn="ctr">
                      <a:solidFill>
                        <a:scrgbClr r="0" g="0" b="0"/>
                      </a:solidFill>
                      <a:prstDash val="solid"/>
                      <a:round/>
                      <a:headEnd type="none" w="med" len="med"/>
                      <a:tailEnd type="none" w="med" len="med"/>
                    </a:lnB>
                  </a:tcPr>
                </a:tc>
                <a:tc>
                  <a:txBody>
                    <a:bodyPr/>
                    <a:lstStyle/>
                    <a:p>
                      <a:r>
                        <a:rPr lang="en-US" dirty="0" smtClean="0"/>
                        <a:t>0</a:t>
                      </a:r>
                      <a:endParaRPr lang="en-US" dirty="0"/>
                    </a:p>
                  </a:txBody>
                  <a:tcPr>
                    <a:lnB w="28575" cap="flat" cmpd="sng" algn="ctr">
                      <a:solidFill>
                        <a:scrgbClr r="0" g="0" b="0"/>
                      </a:solidFill>
                      <a:prstDash val="solid"/>
                      <a:round/>
                      <a:headEnd type="none" w="med" len="med"/>
                      <a:tailEnd type="none" w="med" len="med"/>
                    </a:lnB>
                  </a:tcPr>
                </a:tc>
              </a:tr>
              <a:tr h="370840">
                <a:tc>
                  <a:txBody>
                    <a:bodyPr/>
                    <a:lstStyle/>
                    <a:p>
                      <a:r>
                        <a:rPr lang="en-US" b="0" dirty="0" smtClean="0"/>
                        <a:t>Average: </a:t>
                      </a:r>
                      <a:r>
                        <a:rPr lang="en-US" b="1" dirty="0" smtClean="0"/>
                        <a:t>5.75</a:t>
                      </a:r>
                      <a:endParaRPr lang="en-US" b="1" dirty="0"/>
                    </a:p>
                  </a:txBody>
                  <a:tcPr>
                    <a:lnT w="28575" cap="flat" cmpd="sng" algn="ctr">
                      <a:solidFill>
                        <a:scrgbClr r="0" g="0" b="0"/>
                      </a:solidFill>
                      <a:prstDash val="solid"/>
                      <a:round/>
                      <a:headEnd type="none" w="med" len="med"/>
                      <a:tailEnd type="none" w="med" len="med"/>
                    </a:lnT>
                  </a:tcPr>
                </a:tc>
                <a:tc>
                  <a:txBody>
                    <a:bodyPr/>
                    <a:lstStyle/>
                    <a:p>
                      <a:r>
                        <a:rPr lang="en-US" b="0" dirty="0" smtClean="0"/>
                        <a:t>Average: </a:t>
                      </a:r>
                      <a:r>
                        <a:rPr lang="en-US" b="1" dirty="0" smtClean="0"/>
                        <a:t>7.25</a:t>
                      </a:r>
                      <a:endParaRPr lang="en-US" b="1" dirty="0"/>
                    </a:p>
                  </a:txBody>
                  <a:tcPr>
                    <a:lnT w="28575" cap="flat" cmpd="sng" algn="ctr">
                      <a:solidFill>
                        <a:scrgbClr r="0" g="0" b="0"/>
                      </a:solidFill>
                      <a:prstDash val="solid"/>
                      <a:round/>
                      <a:headEnd type="none" w="med" len="med"/>
                      <a:tailEnd type="none" w="med" len="med"/>
                    </a:lnT>
                  </a:tcPr>
                </a:tc>
                <a:tc>
                  <a:txBody>
                    <a:bodyPr/>
                    <a:lstStyle/>
                    <a:p>
                      <a:r>
                        <a:rPr lang="en-US" dirty="0" smtClean="0">
                          <a:solidFill>
                            <a:srgbClr val="008000"/>
                          </a:solidFill>
                        </a:rPr>
                        <a:t>+15%</a:t>
                      </a:r>
                      <a:r>
                        <a:rPr lang="en-US" baseline="0" dirty="0" smtClean="0">
                          <a:solidFill>
                            <a:srgbClr val="008000"/>
                          </a:solidFill>
                        </a:rPr>
                        <a:t> </a:t>
                      </a:r>
                      <a:r>
                        <a:rPr lang="en-US" baseline="0" dirty="0" err="1" smtClean="0">
                          <a:solidFill>
                            <a:srgbClr val="008000"/>
                          </a:solidFill>
                        </a:rPr>
                        <a:t>inc.</a:t>
                      </a:r>
                      <a:endParaRPr lang="en-US" dirty="0">
                        <a:solidFill>
                          <a:srgbClr val="008000"/>
                        </a:solidFill>
                      </a:endParaRPr>
                    </a:p>
                  </a:txBody>
                  <a:tcPr>
                    <a:lnT w="28575" cap="flat" cmpd="sng" algn="ctr">
                      <a:solidFill>
                        <a:scrgbClr r="0" g="0" b="0"/>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50423649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rmAutofit fontScale="90000"/>
          </a:bodyPr>
          <a:lstStyle/>
          <a:p>
            <a:r>
              <a:rPr lang="en-US" dirty="0" smtClean="0"/>
              <a:t>Study Skills Qualitative Data</a:t>
            </a:r>
            <a:endParaRPr lang="en-US" dirty="0"/>
          </a:p>
        </p:txBody>
      </p:sp>
      <p:sp>
        <p:nvSpPr>
          <p:cNvPr id="3" name="Content Placeholder 2"/>
          <p:cNvSpPr>
            <a:spLocks noGrp="1"/>
          </p:cNvSpPr>
          <p:nvPr>
            <p:ph idx="1"/>
          </p:nvPr>
        </p:nvSpPr>
        <p:spPr/>
        <p:txBody>
          <a:bodyPr/>
          <a:lstStyle/>
          <a:p>
            <a:r>
              <a:rPr lang="en-US" dirty="0" smtClean="0"/>
              <a:t>Teacher report: </a:t>
            </a:r>
          </a:p>
          <a:p>
            <a:pPr lvl="1"/>
            <a:r>
              <a:rPr lang="en-US" dirty="0" smtClean="0"/>
              <a:t>One student displaying more confidence in class</a:t>
            </a:r>
          </a:p>
          <a:p>
            <a:r>
              <a:rPr lang="en-US" dirty="0" smtClean="0"/>
              <a:t>Student report:</a:t>
            </a:r>
          </a:p>
          <a:p>
            <a:pPr lvl="1"/>
            <a:r>
              <a:rPr lang="en-US" dirty="0" smtClean="0"/>
              <a:t>Greater resolution to implement study skills</a:t>
            </a:r>
          </a:p>
          <a:p>
            <a:pPr lvl="1"/>
            <a:r>
              <a:rPr lang="en-US" dirty="0" smtClean="0"/>
              <a:t>Reduction in test anxiety and negative self-talk</a:t>
            </a:r>
          </a:p>
          <a:p>
            <a:endParaRPr lang="en-US" dirty="0"/>
          </a:p>
        </p:txBody>
      </p:sp>
      <p:pic>
        <p:nvPicPr>
          <p:cNvPr id="4" name="Picture 3"/>
          <p:cNvPicPr>
            <a:picLocks noChangeAspect="1"/>
          </p:cNvPicPr>
          <p:nvPr/>
        </p:nvPicPr>
        <p:blipFill>
          <a:blip r:embed="rId2"/>
          <a:stretch>
            <a:fillRect/>
          </a:stretch>
        </p:blipFill>
        <p:spPr>
          <a:xfrm>
            <a:off x="3921125" y="4673600"/>
            <a:ext cx="2006600" cy="2006600"/>
          </a:xfrm>
          <a:prstGeom prst="rect">
            <a:avLst/>
          </a:prstGeom>
        </p:spPr>
      </p:pic>
    </p:spTree>
    <p:extLst>
      <p:ext uri="{BB962C8B-B14F-4D97-AF65-F5344CB8AC3E}">
        <p14:creationId xmlns:p14="http://schemas.microsoft.com/office/powerpoint/2010/main" val="261276803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000" dirty="0" smtClean="0"/>
              <a:t>Study Buddies Projected Results</a:t>
            </a:r>
            <a:endParaRPr lang="en-US" sz="5000" dirty="0"/>
          </a:p>
        </p:txBody>
      </p:sp>
      <p:sp>
        <p:nvSpPr>
          <p:cNvPr id="3" name="Content Placeholder 2"/>
          <p:cNvSpPr>
            <a:spLocks noGrp="1"/>
          </p:cNvSpPr>
          <p:nvPr>
            <p:ph idx="1"/>
          </p:nvPr>
        </p:nvSpPr>
        <p:spPr/>
        <p:txBody>
          <a:bodyPr>
            <a:normAutofit/>
          </a:bodyPr>
          <a:lstStyle/>
          <a:p>
            <a:pPr marL="342900" lvl="1" indent="-342900">
              <a:buFont typeface="Arial"/>
              <a:buChar char="•"/>
            </a:pPr>
            <a:r>
              <a:rPr lang="en-US" dirty="0"/>
              <a:t>Lowest performing students in Class-Wide Peer Tutoring intervention found to increase in weekly math tests by 29 percentage points (from 44% to 73%) </a:t>
            </a:r>
          </a:p>
          <a:p>
            <a:pPr lvl="1"/>
            <a:r>
              <a:rPr lang="en-US" dirty="0" smtClean="0"/>
              <a:t>If continued, a similar increase could be expected for weekly fluency tests</a:t>
            </a:r>
            <a:endParaRPr lang="en-US" dirty="0" smtClean="0"/>
          </a:p>
          <a:p>
            <a:pPr marL="342900" lvl="1" indent="-342900">
              <a:buFont typeface="Arial"/>
              <a:buChar char="•"/>
            </a:pPr>
            <a:r>
              <a:rPr lang="en-US" dirty="0" smtClean="0"/>
              <a:t>In one experiment, standardized test grade equivalent scores increased for the 4 lowest students by 5 months (from 3.8 to 4.3) </a:t>
            </a:r>
            <a:endParaRPr lang="en-US" dirty="0"/>
          </a:p>
        </p:txBody>
      </p:sp>
    </p:spTree>
    <p:extLst>
      <p:ext uri="{BB962C8B-B14F-4D97-AF65-F5344CB8AC3E}">
        <p14:creationId xmlns:p14="http://schemas.microsoft.com/office/powerpoint/2010/main" val="2542982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6E26">
            <a:alpha val="2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847460"/>
            <a:ext cx="9173018" cy="3433900"/>
          </a:xfrm>
        </p:spPr>
        <p:txBody>
          <a:bodyPr>
            <a:noAutofit/>
          </a:bodyPr>
          <a:lstStyle/>
          <a:p>
            <a:pPr algn="ctr"/>
            <a:r>
              <a:rPr lang="en-US" sz="6600" dirty="0" smtClean="0">
                <a:ln w="19050" cmpd="sng">
                  <a:solidFill>
                    <a:schemeClr val="tx1"/>
                  </a:solidFill>
                </a:ln>
                <a:solidFill>
                  <a:srgbClr val="000000"/>
                </a:solidFill>
              </a:rPr>
              <a:t>School Background and Topic Overview</a:t>
            </a:r>
            <a:endParaRPr lang="en-US" sz="6600" dirty="0">
              <a:ln w="19050" cmpd="sng">
                <a:solidFill>
                  <a:schemeClr val="tx1"/>
                </a:solidFill>
              </a:ln>
              <a:solidFill>
                <a:srgbClr val="000000"/>
              </a:solidFill>
            </a:endParaRPr>
          </a:p>
        </p:txBody>
      </p:sp>
    </p:spTree>
    <p:extLst>
      <p:ext uri="{BB962C8B-B14F-4D97-AF65-F5344CB8AC3E}">
        <p14:creationId xmlns:p14="http://schemas.microsoft.com/office/powerpoint/2010/main" val="192342867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000" dirty="0" smtClean="0"/>
              <a:t>Parent Program Desired Results</a:t>
            </a:r>
            <a:endParaRPr lang="en-US" sz="5000" dirty="0"/>
          </a:p>
        </p:txBody>
      </p:sp>
      <p:sp>
        <p:nvSpPr>
          <p:cNvPr id="3" name="Content Placeholder 2"/>
          <p:cNvSpPr>
            <a:spLocks noGrp="1"/>
          </p:cNvSpPr>
          <p:nvPr>
            <p:ph idx="1"/>
          </p:nvPr>
        </p:nvSpPr>
        <p:spPr/>
        <p:txBody>
          <a:bodyPr/>
          <a:lstStyle/>
          <a:p>
            <a:r>
              <a:rPr lang="en-US" b="1" dirty="0"/>
              <a:t>Goal: </a:t>
            </a:r>
            <a:r>
              <a:rPr lang="en-US" dirty="0"/>
              <a:t>Parents attending will be able to name at least 3 ways to foster growth mindset in their </a:t>
            </a:r>
            <a:r>
              <a:rPr lang="en-US" dirty="0" smtClean="0"/>
              <a:t>families</a:t>
            </a:r>
          </a:p>
          <a:p>
            <a:r>
              <a:rPr lang="en-US" dirty="0" smtClean="0"/>
              <a:t>Students will be encouraged to have a growth mindset both at school and at home</a:t>
            </a:r>
            <a:endParaRPr lang="en-US" dirty="0"/>
          </a:p>
        </p:txBody>
      </p:sp>
      <p:pic>
        <p:nvPicPr>
          <p:cNvPr id="4" name="Picture 3"/>
          <p:cNvPicPr>
            <a:picLocks noChangeAspect="1"/>
          </p:cNvPicPr>
          <p:nvPr/>
        </p:nvPicPr>
        <p:blipFill>
          <a:blip r:embed="rId2"/>
          <a:stretch>
            <a:fillRect/>
          </a:stretch>
        </p:blipFill>
        <p:spPr>
          <a:xfrm>
            <a:off x="2397206" y="4403054"/>
            <a:ext cx="4351950" cy="2454946"/>
          </a:xfrm>
          <a:prstGeom prst="rect">
            <a:avLst/>
          </a:prstGeom>
        </p:spPr>
      </p:pic>
    </p:spTree>
    <p:extLst>
      <p:ext uri="{BB962C8B-B14F-4D97-AF65-F5344CB8AC3E}">
        <p14:creationId xmlns:p14="http://schemas.microsoft.com/office/powerpoint/2010/main" val="370952378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Challenges, and Lessons</a:t>
            </a:r>
            <a:endParaRPr lang="en-US" dirty="0"/>
          </a:p>
        </p:txBody>
      </p:sp>
    </p:spTree>
    <p:extLst>
      <p:ext uri="{BB962C8B-B14F-4D97-AF65-F5344CB8AC3E}">
        <p14:creationId xmlns:p14="http://schemas.microsoft.com/office/powerpoint/2010/main" val="323088446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Barriers and Challenges</a:t>
            </a:r>
            <a:endParaRPr lang="en-US" dirty="0"/>
          </a:p>
        </p:txBody>
      </p:sp>
      <p:sp>
        <p:nvSpPr>
          <p:cNvPr id="3" name="Content Placeholder 2"/>
          <p:cNvSpPr>
            <a:spLocks noGrp="1"/>
          </p:cNvSpPr>
          <p:nvPr>
            <p:ph idx="1"/>
          </p:nvPr>
        </p:nvSpPr>
        <p:spPr/>
        <p:txBody>
          <a:bodyPr>
            <a:normAutofit fontScale="92500"/>
          </a:bodyPr>
          <a:lstStyle/>
          <a:p>
            <a:r>
              <a:rPr lang="en-US" dirty="0" smtClean="0"/>
              <a:t>Time</a:t>
            </a:r>
          </a:p>
          <a:p>
            <a:pPr lvl="1"/>
            <a:r>
              <a:rPr lang="en-US" dirty="0" smtClean="0"/>
              <a:t>Career Day, Post-High School Options Day, Grandparents Day</a:t>
            </a:r>
          </a:p>
          <a:p>
            <a:pPr lvl="1"/>
            <a:r>
              <a:rPr lang="en-US" dirty="0" smtClean="0"/>
              <a:t>Parent Holiday Outreach</a:t>
            </a:r>
          </a:p>
          <a:p>
            <a:pPr lvl="1"/>
            <a:r>
              <a:rPr lang="en-US" dirty="0" smtClean="0"/>
              <a:t>Classroom Guidance, Individual Counseling, Groups</a:t>
            </a:r>
          </a:p>
          <a:p>
            <a:r>
              <a:rPr lang="en-US" dirty="0" smtClean="0"/>
              <a:t>Availability</a:t>
            </a:r>
          </a:p>
          <a:p>
            <a:pPr lvl="1"/>
            <a:r>
              <a:rPr lang="en-US" dirty="0" smtClean="0"/>
              <a:t>Classroom schedules/student availability</a:t>
            </a:r>
          </a:p>
          <a:p>
            <a:pPr lvl="1"/>
            <a:r>
              <a:rPr lang="en-US" dirty="0" smtClean="0"/>
              <a:t>Other group involvement/instrumental</a:t>
            </a:r>
          </a:p>
          <a:p>
            <a:pPr lvl="1"/>
            <a:r>
              <a:rPr lang="en-US" dirty="0" smtClean="0"/>
              <a:t>Teacher consultation</a:t>
            </a:r>
          </a:p>
        </p:txBody>
      </p:sp>
    </p:spTree>
    <p:extLst>
      <p:ext uri="{BB962C8B-B14F-4D97-AF65-F5344CB8AC3E}">
        <p14:creationId xmlns:p14="http://schemas.microsoft.com/office/powerpoint/2010/main" val="193714263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Challenges</a:t>
            </a:r>
            <a:endParaRPr lang="en-US" dirty="0"/>
          </a:p>
        </p:txBody>
      </p:sp>
      <p:sp>
        <p:nvSpPr>
          <p:cNvPr id="3" name="Content Placeholder 2"/>
          <p:cNvSpPr>
            <a:spLocks noGrp="1"/>
          </p:cNvSpPr>
          <p:nvPr>
            <p:ph idx="1"/>
          </p:nvPr>
        </p:nvSpPr>
        <p:spPr/>
        <p:txBody>
          <a:bodyPr/>
          <a:lstStyle/>
          <a:p>
            <a:r>
              <a:rPr lang="en-US" dirty="0"/>
              <a:t>Student dynamics/attention span</a:t>
            </a:r>
          </a:p>
          <a:p>
            <a:pPr lvl="1"/>
            <a:r>
              <a:rPr lang="en-US" dirty="0"/>
              <a:t>“It just clicks” </a:t>
            </a:r>
            <a:r>
              <a:rPr lang="en-US" dirty="0" smtClean="0">
                <a:sym typeface="Wingdings"/>
              </a:rPr>
              <a:t> </a:t>
            </a:r>
            <a:r>
              <a:rPr lang="en-US" dirty="0" smtClean="0"/>
              <a:t>Fixed mindset</a:t>
            </a:r>
          </a:p>
          <a:p>
            <a:pPr lvl="1"/>
            <a:r>
              <a:rPr lang="en-US" dirty="0" smtClean="0"/>
              <a:t>Focusing</a:t>
            </a:r>
            <a:endParaRPr lang="en-US" dirty="0"/>
          </a:p>
          <a:p>
            <a:r>
              <a:rPr lang="en-US" dirty="0"/>
              <a:t>Approaches to material</a:t>
            </a:r>
          </a:p>
          <a:p>
            <a:pPr lvl="1"/>
            <a:r>
              <a:rPr lang="en-US" dirty="0"/>
              <a:t>Two different styles to learn same material</a:t>
            </a:r>
          </a:p>
          <a:p>
            <a:endParaRPr lang="en-US" dirty="0"/>
          </a:p>
        </p:txBody>
      </p:sp>
      <p:pic>
        <p:nvPicPr>
          <p:cNvPr id="4" name="Picture 3"/>
          <p:cNvPicPr>
            <a:picLocks noChangeAspect="1"/>
          </p:cNvPicPr>
          <p:nvPr/>
        </p:nvPicPr>
        <p:blipFill>
          <a:blip r:embed="rId2"/>
          <a:stretch>
            <a:fillRect/>
          </a:stretch>
        </p:blipFill>
        <p:spPr>
          <a:xfrm>
            <a:off x="3521075" y="4578350"/>
            <a:ext cx="2101850" cy="2101850"/>
          </a:xfrm>
          <a:prstGeom prst="rect">
            <a:avLst/>
          </a:prstGeom>
        </p:spPr>
      </p:pic>
    </p:spTree>
    <p:extLst>
      <p:ext uri="{BB962C8B-B14F-4D97-AF65-F5344CB8AC3E}">
        <p14:creationId xmlns:p14="http://schemas.microsoft.com/office/powerpoint/2010/main" val="236118760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rmAutofit fontScale="90000"/>
          </a:bodyPr>
          <a:lstStyle/>
          <a:p>
            <a:r>
              <a:rPr lang="en-US" dirty="0" smtClean="0"/>
              <a:t>What I Would Do Differently</a:t>
            </a:r>
            <a:endParaRPr lang="en-US" dirty="0"/>
          </a:p>
        </p:txBody>
      </p:sp>
      <p:sp>
        <p:nvSpPr>
          <p:cNvPr id="3" name="Content Placeholder 2"/>
          <p:cNvSpPr>
            <a:spLocks noGrp="1"/>
          </p:cNvSpPr>
          <p:nvPr>
            <p:ph idx="1"/>
          </p:nvPr>
        </p:nvSpPr>
        <p:spPr/>
        <p:txBody>
          <a:bodyPr/>
          <a:lstStyle/>
          <a:p>
            <a:r>
              <a:rPr lang="en-US" dirty="0" smtClean="0"/>
              <a:t>Integrate growth mindset into small group</a:t>
            </a:r>
          </a:p>
          <a:p>
            <a:r>
              <a:rPr lang="en-US" dirty="0" smtClean="0"/>
              <a:t>Look further into teacher recommendations</a:t>
            </a:r>
          </a:p>
          <a:p>
            <a:r>
              <a:rPr lang="en-US" dirty="0" smtClean="0"/>
              <a:t>Focus on a younger age range (preventative)</a:t>
            </a:r>
          </a:p>
          <a:p>
            <a:r>
              <a:rPr lang="en-US" dirty="0" smtClean="0"/>
              <a:t>Account for multiple November school events</a:t>
            </a:r>
          </a:p>
          <a:p>
            <a:pPr lvl="1"/>
            <a:r>
              <a:rPr lang="en-US" dirty="0" smtClean="0"/>
              <a:t>Start study buddies program earlier</a:t>
            </a:r>
            <a:endParaRPr lang="en-US" dirty="0"/>
          </a:p>
        </p:txBody>
      </p:sp>
      <p:pic>
        <p:nvPicPr>
          <p:cNvPr id="4" name="Picture 3"/>
          <p:cNvPicPr>
            <a:picLocks noChangeAspect="1"/>
          </p:cNvPicPr>
          <p:nvPr/>
        </p:nvPicPr>
        <p:blipFill>
          <a:blip r:embed="rId2"/>
          <a:stretch>
            <a:fillRect/>
          </a:stretch>
        </p:blipFill>
        <p:spPr>
          <a:xfrm>
            <a:off x="3746500" y="4867276"/>
            <a:ext cx="1895474" cy="1895474"/>
          </a:xfrm>
          <a:prstGeom prst="rect">
            <a:avLst/>
          </a:prstGeom>
        </p:spPr>
      </p:pic>
    </p:spTree>
    <p:extLst>
      <p:ext uri="{BB962C8B-B14F-4D97-AF65-F5344CB8AC3E}">
        <p14:creationId xmlns:p14="http://schemas.microsoft.com/office/powerpoint/2010/main" val="218821620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and Recommendations</a:t>
            </a:r>
            <a:endParaRPr lang="en-US" dirty="0"/>
          </a:p>
        </p:txBody>
      </p:sp>
    </p:spTree>
    <p:extLst>
      <p:ext uri="{BB962C8B-B14F-4D97-AF65-F5344CB8AC3E}">
        <p14:creationId xmlns:p14="http://schemas.microsoft.com/office/powerpoint/2010/main" val="209936190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Continue running study buddies program</a:t>
            </a:r>
          </a:p>
          <a:p>
            <a:pPr lvl="1"/>
            <a:r>
              <a:rPr lang="en-US" dirty="0" smtClean="0"/>
              <a:t>Monitor progress with teachers</a:t>
            </a:r>
          </a:p>
          <a:p>
            <a:pPr lvl="1"/>
            <a:r>
              <a:rPr lang="en-US" dirty="0" smtClean="0"/>
              <a:t>Provide incentives</a:t>
            </a:r>
          </a:p>
          <a:p>
            <a:pPr lvl="1"/>
            <a:r>
              <a:rPr lang="en-US" dirty="0" smtClean="0"/>
              <a:t>Recommended: tweak and apply to other </a:t>
            </a:r>
            <a:r>
              <a:rPr lang="en-US" dirty="0" smtClean="0"/>
              <a:t>grades</a:t>
            </a:r>
          </a:p>
          <a:p>
            <a:pPr lvl="2"/>
            <a:r>
              <a:rPr lang="en-US" dirty="0" smtClean="0"/>
              <a:t>Collaborate with teachers</a:t>
            </a:r>
            <a:endParaRPr lang="en-US" dirty="0" smtClean="0"/>
          </a:p>
          <a:p>
            <a:r>
              <a:rPr lang="en-US" dirty="0" smtClean="0"/>
              <a:t>Execute parent night</a:t>
            </a:r>
          </a:p>
          <a:p>
            <a:pPr lvl="1"/>
            <a:r>
              <a:rPr lang="en-US" dirty="0" smtClean="0"/>
              <a:t>Evaluate data</a:t>
            </a:r>
          </a:p>
          <a:p>
            <a:pPr lvl="1"/>
            <a:r>
              <a:rPr lang="en-US" dirty="0" smtClean="0"/>
              <a:t>If possible, disseminate presentation so all parents can access information</a:t>
            </a:r>
            <a:endParaRPr lang="en-US" dirty="0"/>
          </a:p>
        </p:txBody>
      </p:sp>
    </p:spTree>
    <p:extLst>
      <p:ext uri="{BB962C8B-B14F-4D97-AF65-F5344CB8AC3E}">
        <p14:creationId xmlns:p14="http://schemas.microsoft.com/office/powerpoint/2010/main" val="398989790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Further integrating growth mindset into curriculum</a:t>
            </a:r>
          </a:p>
          <a:p>
            <a:r>
              <a:rPr lang="en-US" dirty="0" smtClean="0"/>
              <a:t>Classroom guidance on test anxiety and organizational skills</a:t>
            </a:r>
          </a:p>
          <a:p>
            <a:r>
              <a:rPr lang="en-US" dirty="0" smtClean="0"/>
              <a:t>Intervening with “C” students of color</a:t>
            </a:r>
            <a:endParaRPr lang="en-US" dirty="0"/>
          </a:p>
          <a:p>
            <a:r>
              <a:rPr lang="en-US" dirty="0" smtClean="0"/>
              <a:t>Look into rigor of curriculum</a:t>
            </a:r>
          </a:p>
          <a:p>
            <a:pPr lvl="1"/>
            <a:r>
              <a:rPr lang="en-US" dirty="0" smtClean="0"/>
              <a:t>A higher percentage of students are passing (90.16%) than are meeting expectations class-wide (30.9%) </a:t>
            </a:r>
          </a:p>
          <a:p>
            <a:pPr lvl="2"/>
            <a:r>
              <a:rPr lang="en-US" dirty="0" smtClean="0"/>
              <a:t>1</a:t>
            </a:r>
            <a:r>
              <a:rPr lang="en-US" baseline="30000" dirty="0" smtClean="0"/>
              <a:t>st</a:t>
            </a:r>
            <a:r>
              <a:rPr lang="en-US" dirty="0" smtClean="0"/>
              <a:t> quarter progress reports tend to be higher</a:t>
            </a:r>
          </a:p>
          <a:p>
            <a:pPr lvl="2"/>
            <a:r>
              <a:rPr lang="en-US" dirty="0" smtClean="0"/>
              <a:t>Compare this year’s grades to standardized test scores</a:t>
            </a:r>
            <a:endParaRPr lang="en-US" dirty="0"/>
          </a:p>
        </p:txBody>
      </p:sp>
    </p:spTree>
    <p:extLst>
      <p:ext uri="{BB962C8B-B14F-4D97-AF65-F5344CB8AC3E}">
        <p14:creationId xmlns:p14="http://schemas.microsoft.com/office/powerpoint/2010/main" val="3724129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 y="3858102"/>
            <a:ext cx="9173019" cy="1079023"/>
          </a:xfrm>
          <a:noFill/>
        </p:spPr>
        <p:txBody>
          <a:bodyPr>
            <a:noAutofit/>
          </a:bodyPr>
          <a:lstStyle/>
          <a:p>
            <a:r>
              <a:rPr lang="en-US" sz="8000" dirty="0" smtClean="0">
                <a:ln w="38100" cmpd="sng">
                  <a:solidFill>
                    <a:srgbClr val="000000"/>
                  </a:solidFill>
                </a:ln>
              </a:rPr>
              <a:t>Thank you!</a:t>
            </a:r>
            <a:endParaRPr lang="en-US" sz="8000" dirty="0">
              <a:ln w="38100" cmpd="sng">
                <a:solidFill>
                  <a:srgbClr val="000000"/>
                </a:solidFill>
              </a:ln>
            </a:endParaRPr>
          </a:p>
        </p:txBody>
      </p:sp>
    </p:spTree>
    <p:extLst>
      <p:ext uri="{BB962C8B-B14F-4D97-AF65-F5344CB8AC3E}">
        <p14:creationId xmlns:p14="http://schemas.microsoft.com/office/powerpoint/2010/main" val="24658351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4972050"/>
          </a:xfrm>
        </p:spPr>
        <p:txBody>
          <a:bodyPr>
            <a:noAutofit/>
          </a:bodyPr>
          <a:lstStyle/>
          <a:p>
            <a:r>
              <a:rPr lang="en-US" sz="1600" dirty="0"/>
              <a:t>About </a:t>
            </a:r>
            <a:r>
              <a:rPr lang="en-US" sz="1600" dirty="0" err="1"/>
              <a:t>GreatSchools</a:t>
            </a:r>
            <a:r>
              <a:rPr lang="en-US" sz="1600" dirty="0"/>
              <a:t>' ratings system and methodology. (n.d.). Retrieved November, 2018, from https://</a:t>
            </a:r>
            <a:r>
              <a:rPr lang="en-US" sz="1600" dirty="0" err="1"/>
              <a:t>www.greatschools.org</a:t>
            </a:r>
            <a:r>
              <a:rPr lang="en-US" sz="1600" dirty="0"/>
              <a:t>/</a:t>
            </a:r>
            <a:r>
              <a:rPr lang="en-US" sz="1600" dirty="0" err="1"/>
              <a:t>gk</a:t>
            </a:r>
            <a:r>
              <a:rPr lang="en-US" sz="1600" dirty="0"/>
              <a:t>/ratings/#</a:t>
            </a:r>
            <a:r>
              <a:rPr lang="en-US" sz="1600" dirty="0" err="1" smtClean="0"/>
              <a:t>equityrating</a:t>
            </a:r>
            <a:endParaRPr lang="en-US" sz="1600" dirty="0" smtClean="0"/>
          </a:p>
          <a:p>
            <a:pPr lvl="0"/>
            <a:r>
              <a:rPr lang="en" sz="1600" dirty="0">
                <a:solidFill>
                  <a:srgbClr val="000000"/>
                </a:solidFill>
                <a:latin typeface="Calibri"/>
                <a:ea typeface="Times New Roman"/>
                <a:cs typeface="Calibri"/>
                <a:sym typeface="Times New Roman"/>
              </a:rPr>
              <a:t>Belt, D. (2017, February 17). Maryland Falls In Education Rankings Because Of Achievement Gaps. Retrieved October 31, 2017, from https://</a:t>
            </a:r>
            <a:r>
              <a:rPr lang="en" sz="1600" dirty="0" smtClean="0">
                <a:solidFill>
                  <a:srgbClr val="000000"/>
                </a:solidFill>
                <a:latin typeface="Calibri"/>
                <a:ea typeface="Times New Roman"/>
                <a:cs typeface="Calibri"/>
                <a:sym typeface="Times New Roman"/>
              </a:rPr>
              <a:t>patch.com/maryland/annapolis/maryland-falls-education-rankings-because-achievement-gaps</a:t>
            </a:r>
            <a:endParaRPr lang="en-US" sz="1600" dirty="0" smtClean="0"/>
          </a:p>
          <a:p>
            <a:r>
              <a:rPr lang="en-US" sz="1600" dirty="0" smtClean="0"/>
              <a:t>Blackwell</a:t>
            </a:r>
            <a:r>
              <a:rPr lang="en-US" sz="1600" dirty="0"/>
              <a:t>, L. S., </a:t>
            </a:r>
            <a:r>
              <a:rPr lang="en-US" sz="1600" dirty="0" err="1"/>
              <a:t>Trzesniewski</a:t>
            </a:r>
            <a:r>
              <a:rPr lang="en-US" sz="1600" dirty="0"/>
              <a:t>, K. H., &amp; </a:t>
            </a:r>
            <a:r>
              <a:rPr lang="en-US" sz="1600" dirty="0" err="1"/>
              <a:t>Dweck</a:t>
            </a:r>
            <a:r>
              <a:rPr lang="en-US" sz="1600" dirty="0"/>
              <a:t>, C. S. (2007). Implicit Theories of Intelligence Predict Achievement Across an Adolescent Transition: A Longitudinal Study and an Intervention. </a:t>
            </a:r>
            <a:r>
              <a:rPr lang="en-US" sz="1600" i="1" dirty="0"/>
              <a:t>Child Development,</a:t>
            </a:r>
            <a:r>
              <a:rPr lang="en-US" sz="1600" dirty="0"/>
              <a:t> </a:t>
            </a:r>
            <a:r>
              <a:rPr lang="en-US" sz="1600" i="1" dirty="0"/>
              <a:t>78</a:t>
            </a:r>
            <a:r>
              <a:rPr lang="en-US" sz="1600" dirty="0"/>
              <a:t>(1), 246-263. doi:10.1111/j.1467-8624.2007.00995.</a:t>
            </a:r>
            <a:r>
              <a:rPr lang="en-US" sz="1600" dirty="0" smtClean="0"/>
              <a:t>x</a:t>
            </a:r>
          </a:p>
          <a:p>
            <a:r>
              <a:rPr lang="en-US" sz="1600" dirty="0"/>
              <a:t>Bowman-</a:t>
            </a:r>
            <a:r>
              <a:rPr lang="en-US" sz="1600" dirty="0" err="1"/>
              <a:t>Perrott</a:t>
            </a:r>
            <a:r>
              <a:rPr lang="en-US" sz="1600" dirty="0"/>
              <a:t>, L., Davis, H., </a:t>
            </a:r>
            <a:r>
              <a:rPr lang="en-US" sz="1600" dirty="0" err="1"/>
              <a:t>Vannest</a:t>
            </a:r>
            <a:r>
              <a:rPr lang="en-US" sz="1600" dirty="0"/>
              <a:t>, K., Williams, L., Greenwood, C., &amp; Parker, R. (2013). Academic Benefits of Peer Tutoring: A Meta-Analytic Review of Single-Case Research. </a:t>
            </a:r>
            <a:r>
              <a:rPr lang="en-US" sz="1600" i="1" dirty="0"/>
              <a:t>School Psychology Review,</a:t>
            </a:r>
            <a:r>
              <a:rPr lang="en-US" sz="1600" dirty="0"/>
              <a:t> 42(1), 39-55</a:t>
            </a:r>
            <a:r>
              <a:rPr lang="en-US" sz="1600" dirty="0" smtClean="0"/>
              <a:t>.</a:t>
            </a:r>
            <a:endParaRPr lang="en-US" sz="1600" b="1" dirty="0" smtClean="0"/>
          </a:p>
          <a:p>
            <a:r>
              <a:rPr lang="en-US" sz="1600" dirty="0"/>
              <a:t>Class Wide Peer Tutoring Program. (2003, January). Retrieved from http://</a:t>
            </a:r>
            <a:r>
              <a:rPr lang="en-US" sz="1600" dirty="0" err="1"/>
              <a:t>www.promisingpractices.net</a:t>
            </a:r>
            <a:r>
              <a:rPr lang="en-US" sz="1600" dirty="0"/>
              <a:t>/</a:t>
            </a:r>
            <a:r>
              <a:rPr lang="en-US" sz="1600" dirty="0" err="1"/>
              <a:t>program.asp?programid</a:t>
            </a:r>
            <a:r>
              <a:rPr lang="en-US" sz="1600" dirty="0"/>
              <a:t>=99</a:t>
            </a:r>
            <a:r>
              <a:rPr lang="en-US" sz="1600" dirty="0"/>
              <a:t> </a:t>
            </a:r>
            <a:endParaRPr lang="en-US" sz="1600" dirty="0" smtClean="0"/>
          </a:p>
          <a:p>
            <a:r>
              <a:rPr lang="en-US" sz="1600" dirty="0" err="1"/>
              <a:t>Delquadri</a:t>
            </a:r>
            <a:r>
              <a:rPr lang="en-US" sz="1600" dirty="0"/>
              <a:t>, J., C. R. Greenwood, D. </a:t>
            </a:r>
            <a:r>
              <a:rPr lang="en-US" sz="1600" dirty="0" err="1"/>
              <a:t>Whorton</a:t>
            </a:r>
            <a:r>
              <a:rPr lang="en-US" sz="1600" dirty="0"/>
              <a:t>, J. J., </a:t>
            </a:r>
            <a:r>
              <a:rPr lang="en-US" sz="1600" dirty="0" err="1"/>
              <a:t>Carta</a:t>
            </a:r>
            <a:r>
              <a:rPr lang="en-US" sz="1600" dirty="0"/>
              <a:t>, and R. V. Hall  “</a:t>
            </a:r>
            <a:r>
              <a:rPr lang="en-US" sz="1600" dirty="0" err="1"/>
              <a:t>Classwide</a:t>
            </a:r>
            <a:r>
              <a:rPr lang="en-US" sz="1600" dirty="0"/>
              <a:t> Peer Tutoring”  Exceptional Children, Vol. 52, pp. 535-542, 1986. </a:t>
            </a:r>
          </a:p>
          <a:p>
            <a:r>
              <a:rPr lang="en-US" sz="1600" dirty="0" smtClean="0"/>
              <a:t>Explore </a:t>
            </a:r>
            <a:r>
              <a:rPr lang="en-US" sz="1600" dirty="0"/>
              <a:t>Greenbelt Elementary School in Greenbelt, MD. (n.d.). Retrieved from https://</a:t>
            </a:r>
            <a:r>
              <a:rPr lang="en-US" sz="1600" dirty="0" err="1"/>
              <a:t>www.greatschools.org</a:t>
            </a:r>
            <a:r>
              <a:rPr lang="en-US" sz="1600" dirty="0"/>
              <a:t>/</a:t>
            </a:r>
            <a:r>
              <a:rPr lang="en-US" sz="1600" dirty="0" err="1"/>
              <a:t>maryland</a:t>
            </a:r>
            <a:r>
              <a:rPr lang="en-US" sz="1600" dirty="0"/>
              <a:t>/greenbelt/1034-Greenbelt-Elementary-School</a:t>
            </a:r>
            <a:r>
              <a:rPr lang="en-US" sz="1600" dirty="0" smtClean="0"/>
              <a:t>/</a:t>
            </a:r>
          </a:p>
        </p:txBody>
      </p:sp>
    </p:spTree>
    <p:extLst>
      <p:ext uri="{BB962C8B-B14F-4D97-AF65-F5344CB8AC3E}">
        <p14:creationId xmlns:p14="http://schemas.microsoft.com/office/powerpoint/2010/main" val="306060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400" b="1" dirty="0" smtClean="0"/>
              <a:t>Greenbelt Elementary School</a:t>
            </a:r>
            <a:endParaRPr lang="en-US" sz="5400" b="1" dirty="0"/>
          </a:p>
        </p:txBody>
      </p:sp>
      <p:sp>
        <p:nvSpPr>
          <p:cNvPr id="3" name="Content Placeholder 2"/>
          <p:cNvSpPr>
            <a:spLocks noGrp="1"/>
          </p:cNvSpPr>
          <p:nvPr>
            <p:ph idx="1"/>
          </p:nvPr>
        </p:nvSpPr>
        <p:spPr/>
        <p:txBody>
          <a:bodyPr/>
          <a:lstStyle/>
          <a:p>
            <a:r>
              <a:rPr lang="en-US" dirty="0"/>
              <a:t>PK </a:t>
            </a:r>
            <a:r>
              <a:rPr lang="mr-IN" dirty="0"/>
              <a:t>–</a:t>
            </a:r>
            <a:r>
              <a:rPr lang="en-US" dirty="0"/>
              <a:t> </a:t>
            </a:r>
            <a:r>
              <a:rPr lang="en-US" dirty="0" smtClean="0"/>
              <a:t>5</a:t>
            </a:r>
            <a:r>
              <a:rPr lang="en-US" baseline="30000" dirty="0" smtClean="0"/>
              <a:t>th</a:t>
            </a:r>
            <a:r>
              <a:rPr lang="en-US" dirty="0" smtClean="0"/>
              <a:t>; 621 </a:t>
            </a:r>
            <a:r>
              <a:rPr lang="en-US" dirty="0"/>
              <a:t>students</a:t>
            </a:r>
          </a:p>
          <a:p>
            <a:r>
              <a:rPr lang="en-US" dirty="0"/>
              <a:t>46% Free/Reduced </a:t>
            </a:r>
            <a:r>
              <a:rPr lang="en-US" dirty="0" smtClean="0"/>
              <a:t>Lunch</a:t>
            </a:r>
          </a:p>
          <a:p>
            <a:pPr marL="0" indent="0">
              <a:buNone/>
            </a:pPr>
            <a:endParaRPr lang="en-US" dirty="0"/>
          </a:p>
        </p:txBody>
      </p:sp>
      <p:graphicFrame>
        <p:nvGraphicFramePr>
          <p:cNvPr id="4" name="Chart 3"/>
          <p:cNvGraphicFramePr/>
          <p:nvPr>
            <p:extLst>
              <p:ext uri="{D42A27DB-BD31-4B8C-83A1-F6EECF244321}">
                <p14:modId xmlns:p14="http://schemas.microsoft.com/office/powerpoint/2010/main" val="63197806"/>
              </p:ext>
            </p:extLst>
          </p:nvPr>
        </p:nvGraphicFramePr>
        <p:xfrm>
          <a:off x="-423303" y="3148696"/>
          <a:ext cx="5952694" cy="37225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79022099"/>
              </p:ext>
            </p:extLst>
          </p:nvPr>
        </p:nvGraphicFramePr>
        <p:xfrm>
          <a:off x="5435329" y="4563885"/>
          <a:ext cx="3442641" cy="1651000"/>
        </p:xfrm>
        <a:graphic>
          <a:graphicData uri="http://schemas.openxmlformats.org/drawingml/2006/table">
            <a:tbl>
              <a:tblPr firstRow="1" bandRow="1">
                <a:tableStyleId>{8799B23B-EC83-4686-B30A-512413B5E67A}</a:tableStyleId>
              </a:tblPr>
              <a:tblGrid>
                <a:gridCol w="1147547"/>
                <a:gridCol w="1147547"/>
                <a:gridCol w="1147547"/>
              </a:tblGrid>
              <a:tr h="370840">
                <a:tc>
                  <a:txBody>
                    <a:bodyPr/>
                    <a:lstStyle/>
                    <a:p>
                      <a:endParaRPr lang="en-US" dirty="0"/>
                    </a:p>
                  </a:txBody>
                  <a:tcPr/>
                </a:tc>
                <a:tc>
                  <a:txBody>
                    <a:bodyPr/>
                    <a:lstStyle/>
                    <a:p>
                      <a:r>
                        <a:rPr lang="en-US" dirty="0" smtClean="0"/>
                        <a:t>GES</a:t>
                      </a:r>
                      <a:endParaRPr lang="en-US" dirty="0"/>
                    </a:p>
                  </a:txBody>
                  <a:tcPr/>
                </a:tc>
                <a:tc>
                  <a:txBody>
                    <a:bodyPr/>
                    <a:lstStyle/>
                    <a:p>
                      <a:r>
                        <a:rPr lang="en-US" dirty="0" smtClean="0"/>
                        <a:t>MD</a:t>
                      </a:r>
                      <a:endParaRPr lang="en-US" dirty="0"/>
                    </a:p>
                  </a:txBody>
                  <a:tcPr/>
                </a:tc>
              </a:tr>
              <a:tr h="370840">
                <a:tc>
                  <a:txBody>
                    <a:bodyPr/>
                    <a:lstStyle/>
                    <a:p>
                      <a:r>
                        <a:rPr lang="en-US" dirty="0" smtClean="0"/>
                        <a:t>Math %</a:t>
                      </a:r>
                      <a:r>
                        <a:rPr lang="en-US" baseline="0" dirty="0" smtClean="0"/>
                        <a:t> Proficient</a:t>
                      </a:r>
                      <a:endParaRPr lang="en-US" dirty="0"/>
                    </a:p>
                  </a:txBody>
                  <a:tcPr/>
                </a:tc>
                <a:tc>
                  <a:txBody>
                    <a:bodyPr/>
                    <a:lstStyle/>
                    <a:p>
                      <a:r>
                        <a:rPr lang="en-US" dirty="0" smtClean="0"/>
                        <a:t>35%</a:t>
                      </a:r>
                      <a:endParaRPr lang="en-US" dirty="0"/>
                    </a:p>
                  </a:txBody>
                  <a:tcPr/>
                </a:tc>
                <a:tc>
                  <a:txBody>
                    <a:bodyPr/>
                    <a:lstStyle/>
                    <a:p>
                      <a:r>
                        <a:rPr lang="en-US" dirty="0" smtClean="0"/>
                        <a:t>42%</a:t>
                      </a:r>
                      <a:endParaRPr lang="en-US" dirty="0"/>
                    </a:p>
                  </a:txBody>
                  <a:tcPr/>
                </a:tc>
              </a:tr>
              <a:tr h="370840">
                <a:tc>
                  <a:txBody>
                    <a:bodyPr/>
                    <a:lstStyle/>
                    <a:p>
                      <a:r>
                        <a:rPr lang="en-US" dirty="0" smtClean="0"/>
                        <a:t>Reading % Proficient</a:t>
                      </a:r>
                      <a:endParaRPr lang="en-US" dirty="0"/>
                    </a:p>
                  </a:txBody>
                  <a:tcPr/>
                </a:tc>
                <a:tc>
                  <a:txBody>
                    <a:bodyPr/>
                    <a:lstStyle/>
                    <a:p>
                      <a:r>
                        <a:rPr lang="en-US" dirty="0" smtClean="0"/>
                        <a:t>43%</a:t>
                      </a:r>
                      <a:endParaRPr lang="en-US" dirty="0"/>
                    </a:p>
                  </a:txBody>
                  <a:tcPr/>
                </a:tc>
                <a:tc>
                  <a:txBody>
                    <a:bodyPr/>
                    <a:lstStyle/>
                    <a:p>
                      <a:r>
                        <a:rPr lang="en-US" dirty="0" smtClean="0"/>
                        <a:t>44%</a:t>
                      </a:r>
                      <a:endParaRPr lang="en-US" dirty="0"/>
                    </a:p>
                  </a:txBody>
                  <a:tcPr/>
                </a:tc>
              </a:tr>
            </a:tbl>
          </a:graphicData>
        </a:graphic>
      </p:graphicFrame>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5953404" y="1417638"/>
            <a:ext cx="2348569" cy="2784577"/>
          </a:xfrm>
          <a:prstGeom prst="rect">
            <a:avLst/>
          </a:prstGeom>
          <a:noFill/>
          <a:ln>
            <a:noFill/>
          </a:ln>
        </p:spPr>
      </p:pic>
    </p:spTree>
    <p:extLst>
      <p:ext uri="{BB962C8B-B14F-4D97-AF65-F5344CB8AC3E}">
        <p14:creationId xmlns:p14="http://schemas.microsoft.com/office/powerpoint/2010/main" val="415130835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900" dirty="0" smtClean="0"/>
              <a:t>References</a:t>
            </a:r>
            <a:endParaRPr lang="en-US" sz="5900" dirty="0"/>
          </a:p>
        </p:txBody>
      </p:sp>
      <p:sp>
        <p:nvSpPr>
          <p:cNvPr id="3" name="Content Placeholder 2"/>
          <p:cNvSpPr>
            <a:spLocks noGrp="1"/>
          </p:cNvSpPr>
          <p:nvPr>
            <p:ph idx="1"/>
          </p:nvPr>
        </p:nvSpPr>
        <p:spPr/>
        <p:txBody>
          <a:bodyPr>
            <a:normAutofit fontScale="47500" lnSpcReduction="20000"/>
          </a:bodyPr>
          <a:lstStyle/>
          <a:p>
            <a:r>
              <a:rPr lang="en-US" sz="3400" dirty="0" smtClean="0"/>
              <a:t>Greenbelt </a:t>
            </a:r>
            <a:r>
              <a:rPr lang="en-US" sz="3400" dirty="0"/>
              <a:t>Elementary School Profile (2018-19) | Greenbelt, MD. (2018). Retrieved from https://</a:t>
            </a:r>
            <a:r>
              <a:rPr lang="en-US" sz="3400" dirty="0" err="1"/>
              <a:t>www.publicschoolreview.com</a:t>
            </a:r>
            <a:r>
              <a:rPr lang="en-US" sz="3400" dirty="0"/>
              <a:t>/greenbelt-elementary-school-</a:t>
            </a:r>
            <a:r>
              <a:rPr lang="en-US" sz="3400" dirty="0" smtClean="0"/>
              <a:t>profile</a:t>
            </a:r>
          </a:p>
          <a:p>
            <a:r>
              <a:rPr lang="en-US" sz="3400" dirty="0" smtClean="0"/>
              <a:t>Greenwood</a:t>
            </a:r>
            <a:r>
              <a:rPr lang="en-US" sz="3400" dirty="0"/>
              <a:t>, C. R., Dinwiddie, G., Terry, B., Wade, L., Stanley, S., </a:t>
            </a:r>
            <a:r>
              <a:rPr lang="en-US" sz="3400" dirty="0" err="1"/>
              <a:t>Thibadeau</a:t>
            </a:r>
            <a:r>
              <a:rPr lang="en-US" sz="3400" dirty="0"/>
              <a:t>, S., &amp; </a:t>
            </a:r>
            <a:r>
              <a:rPr lang="en-US" sz="3400" dirty="0" err="1"/>
              <a:t>Delquadri</a:t>
            </a:r>
            <a:r>
              <a:rPr lang="en-US" sz="3400" dirty="0"/>
              <a:t>, J. (1984). Teacher-versus-peer-mediated instruction: An </a:t>
            </a:r>
            <a:r>
              <a:rPr lang="en-US" sz="3400" dirty="0" err="1"/>
              <a:t>ecobehavioral</a:t>
            </a:r>
            <a:r>
              <a:rPr lang="en-US" sz="3400" dirty="0"/>
              <a:t> analysis of achievement outcomes. Journal of </a:t>
            </a:r>
            <a:r>
              <a:rPr lang="en-US" sz="3400" i="1" dirty="0"/>
              <a:t>Applied Behavior Analysis, </a:t>
            </a:r>
            <a:r>
              <a:rPr lang="en-US" sz="3400" dirty="0"/>
              <a:t>17, 521-538. </a:t>
            </a:r>
            <a:endParaRPr lang="en-US" sz="3400" dirty="0" smtClean="0"/>
          </a:p>
          <a:p>
            <a:pPr>
              <a:spcBef>
                <a:spcPts val="0"/>
              </a:spcBef>
              <a:defRPr/>
            </a:pPr>
            <a:r>
              <a:rPr lang="en" sz="3400" dirty="0">
                <a:solidFill>
                  <a:srgbClr val="000000"/>
                </a:solidFill>
                <a:latin typeface="Calibri"/>
                <a:ea typeface="Times New Roman"/>
                <a:cs typeface="Calibri"/>
                <a:sym typeface="Times New Roman"/>
              </a:rPr>
              <a:t>Identifying Factors that Contribute to Achievement Gaps. (n.d.). Retrieved November 01, 2017, from http://www.nea.org/home/17413.htm</a:t>
            </a:r>
          </a:p>
          <a:p>
            <a:pPr>
              <a:spcBef>
                <a:spcPts val="0"/>
              </a:spcBef>
              <a:defRPr/>
            </a:pPr>
            <a:r>
              <a:rPr lang="en-US" sz="3400" dirty="0"/>
              <a:t>Maryland State Department of Education. (2018). </a:t>
            </a:r>
            <a:r>
              <a:rPr lang="en-US" sz="3400" i="1" dirty="0"/>
              <a:t>Maryland State Report Card: Greenbelt Elementary School, Prince George’s County, 2018</a:t>
            </a:r>
            <a:r>
              <a:rPr lang="en-US" sz="3400" dirty="0"/>
              <a:t>. Retrieved from http://</a:t>
            </a:r>
            <a:r>
              <a:rPr lang="en-US" sz="3400" dirty="0" err="1"/>
              <a:t>reportcard.msde.maryland.gov</a:t>
            </a:r>
            <a:r>
              <a:rPr lang="en-US" sz="3400" dirty="0"/>
              <a:t>/</a:t>
            </a:r>
            <a:r>
              <a:rPr lang="en-US" sz="3400" dirty="0" err="1"/>
              <a:t>Entity.aspx?K</a:t>
            </a:r>
            <a:r>
              <a:rPr lang="en-US" sz="3400" dirty="0"/>
              <a:t>=</a:t>
            </a:r>
            <a:r>
              <a:rPr lang="en-US" sz="3400" dirty="0" smtClean="0"/>
              <a:t>162106</a:t>
            </a:r>
            <a:endParaRPr lang="en-US" sz="3400" dirty="0" smtClean="0">
              <a:solidFill>
                <a:srgbClr val="000000"/>
              </a:solidFill>
              <a:latin typeface="Calibri"/>
              <a:ea typeface="Times New Roman"/>
              <a:cs typeface="Calibri"/>
              <a:sym typeface="Times New Roman"/>
            </a:endParaRPr>
          </a:p>
          <a:p>
            <a:pPr>
              <a:spcBef>
                <a:spcPts val="0"/>
              </a:spcBef>
              <a:defRPr/>
            </a:pPr>
            <a:r>
              <a:rPr lang="en" sz="3400" dirty="0" smtClean="0">
                <a:solidFill>
                  <a:srgbClr val="000000"/>
                </a:solidFill>
                <a:latin typeface="Calibri"/>
                <a:ea typeface="Times New Roman"/>
                <a:cs typeface="Calibri"/>
                <a:sym typeface="Times New Roman"/>
              </a:rPr>
              <a:t>Moore</a:t>
            </a:r>
            <a:r>
              <a:rPr lang="en" sz="3400" dirty="0">
                <a:solidFill>
                  <a:srgbClr val="000000"/>
                </a:solidFill>
                <a:latin typeface="Calibri"/>
                <a:ea typeface="Times New Roman"/>
                <a:cs typeface="Calibri"/>
                <a:sym typeface="Times New Roman"/>
              </a:rPr>
              <a:t>, M. J. (2015, November 5). Test scores show achievement gaps in large Md. counties. Retrieved October 31, 2017, from https://</a:t>
            </a:r>
            <a:r>
              <a:rPr lang="en" sz="3400" dirty="0" smtClean="0">
                <a:solidFill>
                  <a:srgbClr val="000000"/>
                </a:solidFill>
                <a:latin typeface="Calibri"/>
                <a:ea typeface="Times New Roman"/>
                <a:cs typeface="Calibri"/>
                <a:sym typeface="Times New Roman"/>
              </a:rPr>
              <a:t>wtop.com/education/2015/11/test-scores-show-achievement-gaps-in-large-md-counties</a:t>
            </a:r>
            <a:endParaRPr lang="en-US" sz="3400" dirty="0">
              <a:latin typeface="Calibri"/>
              <a:cs typeface="Calibri"/>
            </a:endParaRPr>
          </a:p>
          <a:p>
            <a:r>
              <a:rPr lang="en-US" sz="3400" dirty="0"/>
              <a:t>Mueller, C. M., &amp; </a:t>
            </a:r>
            <a:r>
              <a:rPr lang="en-US" sz="3400" dirty="0" err="1"/>
              <a:t>Dweck</a:t>
            </a:r>
            <a:r>
              <a:rPr lang="en-US" sz="3400" dirty="0"/>
              <a:t>, C. S. (1998). Praise for intelligence can undermine children’s motivation and performance. </a:t>
            </a:r>
            <a:r>
              <a:rPr lang="en-US" sz="3400" i="1" dirty="0"/>
              <a:t>Journal of Personality and Social Psychology,75</a:t>
            </a:r>
            <a:r>
              <a:rPr lang="en-US" sz="3400" dirty="0"/>
              <a:t>(1), 33-52. doi:10.1037/0022-3514.75.1.33</a:t>
            </a:r>
          </a:p>
          <a:p>
            <a:r>
              <a:rPr lang="en-US" sz="3400" dirty="0" err="1"/>
              <a:t>Rohrbeck</a:t>
            </a:r>
            <a:r>
              <a:rPr lang="en-US" sz="3400" dirty="0"/>
              <a:t>, C. A., Ginsberg-Block, M. D., </a:t>
            </a:r>
            <a:r>
              <a:rPr lang="en-US" sz="3400" dirty="0" err="1"/>
              <a:t>Fantuzzo</a:t>
            </a:r>
            <a:r>
              <a:rPr lang="en-US" sz="3400" dirty="0"/>
              <a:t>, J. W., &amp; Miller, T. R. (2003). Peer-assisted learning interventions with elementary school students: A meta-analytic review. </a:t>
            </a:r>
            <a:r>
              <a:rPr lang="en-US" sz="3400" i="1" dirty="0"/>
              <a:t>Journal of Educational Psychology, 95</a:t>
            </a:r>
            <a:r>
              <a:rPr lang="en-US" sz="3400" dirty="0"/>
              <a:t>(2), 240–257.</a:t>
            </a:r>
          </a:p>
          <a:p>
            <a:endParaRPr lang="en-US" dirty="0"/>
          </a:p>
        </p:txBody>
      </p:sp>
    </p:spTree>
    <p:extLst>
      <p:ext uri="{BB962C8B-B14F-4D97-AF65-F5344CB8AC3E}">
        <p14:creationId xmlns:p14="http://schemas.microsoft.com/office/powerpoint/2010/main" val="298038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900" dirty="0" smtClean="0"/>
              <a:t>Diversity and Equity</a:t>
            </a:r>
            <a:endParaRPr lang="en-US" sz="5900" dirty="0"/>
          </a:p>
        </p:txBody>
      </p:sp>
      <p:sp>
        <p:nvSpPr>
          <p:cNvPr id="3" name="Content Placeholder 2"/>
          <p:cNvSpPr>
            <a:spLocks noGrp="1"/>
          </p:cNvSpPr>
          <p:nvPr>
            <p:ph idx="1"/>
          </p:nvPr>
        </p:nvSpPr>
        <p:spPr/>
        <p:txBody>
          <a:bodyPr/>
          <a:lstStyle/>
          <a:p>
            <a:r>
              <a:rPr lang="en-US" dirty="0" smtClean="0"/>
              <a:t>Diversity score: 0.61   (MD: 0.40)</a:t>
            </a:r>
          </a:p>
          <a:p>
            <a:pPr lvl="1"/>
            <a:r>
              <a:rPr lang="en-US" dirty="0" smtClean="0"/>
              <a:t>Chance that two randomly selected students would be two different races (1 = most diverse)</a:t>
            </a:r>
          </a:p>
          <a:p>
            <a:r>
              <a:rPr lang="en-US" dirty="0" smtClean="0"/>
              <a:t>Equity score: 4/10 </a:t>
            </a:r>
          </a:p>
          <a:p>
            <a:pPr lvl="1"/>
            <a:r>
              <a:rPr lang="en-US" dirty="0" smtClean="0"/>
              <a:t>How disadvantaged students perform compared to state average for all students</a:t>
            </a:r>
            <a:endParaRPr lang="en-US" dirty="0"/>
          </a:p>
        </p:txBody>
      </p:sp>
      <p:pic>
        <p:nvPicPr>
          <p:cNvPr id="4" name="Picture 3"/>
          <p:cNvPicPr>
            <a:picLocks noChangeAspect="1"/>
          </p:cNvPicPr>
          <p:nvPr/>
        </p:nvPicPr>
        <p:blipFill>
          <a:blip r:embed="rId3"/>
          <a:stretch>
            <a:fillRect/>
          </a:stretch>
        </p:blipFill>
        <p:spPr>
          <a:xfrm>
            <a:off x="5362575" y="4787900"/>
            <a:ext cx="2070099" cy="2070099"/>
          </a:xfrm>
          <a:prstGeom prst="rect">
            <a:avLst/>
          </a:prstGeom>
        </p:spPr>
      </p:pic>
      <p:pic>
        <p:nvPicPr>
          <p:cNvPr id="5" name="Picture 4"/>
          <p:cNvPicPr>
            <a:picLocks noChangeAspect="1"/>
          </p:cNvPicPr>
          <p:nvPr/>
        </p:nvPicPr>
        <p:blipFill>
          <a:blip r:embed="rId4"/>
          <a:stretch>
            <a:fillRect/>
          </a:stretch>
        </p:blipFill>
        <p:spPr>
          <a:xfrm>
            <a:off x="1377950" y="4905375"/>
            <a:ext cx="1873249" cy="1873249"/>
          </a:xfrm>
          <a:prstGeom prst="rect">
            <a:avLst/>
          </a:prstGeom>
        </p:spPr>
      </p:pic>
    </p:spTree>
    <p:extLst>
      <p:ext uri="{BB962C8B-B14F-4D97-AF65-F5344CB8AC3E}">
        <p14:creationId xmlns:p14="http://schemas.microsoft.com/office/powerpoint/2010/main" val="19942023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900" dirty="0" smtClean="0"/>
              <a:t>Achievement Gap</a:t>
            </a:r>
            <a:endParaRPr lang="en-US" sz="5900" dirty="0"/>
          </a:p>
        </p:txBody>
      </p:sp>
      <p:sp>
        <p:nvSpPr>
          <p:cNvPr id="3" name="Content Placeholder 2"/>
          <p:cNvSpPr>
            <a:spLocks noGrp="1"/>
          </p:cNvSpPr>
          <p:nvPr>
            <p:ph idx="1"/>
          </p:nvPr>
        </p:nvSpPr>
        <p:spPr/>
        <p:txBody>
          <a:bodyPr>
            <a:normAutofit lnSpcReduction="10000"/>
          </a:bodyPr>
          <a:lstStyle/>
          <a:p>
            <a:r>
              <a:rPr lang="en-US" dirty="0" smtClean="0"/>
              <a:t>Achievement Gap: Disparity in academic performance between students with differing levels of privilege within and between schools</a:t>
            </a:r>
          </a:p>
          <a:p>
            <a:pPr lvl="1"/>
            <a:r>
              <a:rPr lang="en-US" dirty="0" smtClean="0"/>
              <a:t>Low expectations</a:t>
            </a:r>
            <a:r>
              <a:rPr lang="en-US" dirty="0"/>
              <a:t>		</a:t>
            </a:r>
            <a:endParaRPr lang="en-US" dirty="0" smtClean="0"/>
          </a:p>
          <a:p>
            <a:pPr lvl="1"/>
            <a:r>
              <a:rPr lang="en-US" dirty="0" smtClean="0"/>
              <a:t>Family income		</a:t>
            </a:r>
            <a:r>
              <a:rPr lang="en-US" dirty="0"/>
              <a:t>	</a:t>
            </a:r>
            <a:endParaRPr lang="en-US" dirty="0" smtClean="0"/>
          </a:p>
          <a:p>
            <a:pPr lvl="1"/>
            <a:r>
              <a:rPr lang="en-US" dirty="0" smtClean="0"/>
              <a:t>Safety</a:t>
            </a:r>
          </a:p>
          <a:p>
            <a:pPr lvl="1"/>
            <a:r>
              <a:rPr lang="en-US" dirty="0"/>
              <a:t>Family involvement</a:t>
            </a:r>
            <a:endParaRPr lang="en-US" dirty="0" smtClean="0"/>
          </a:p>
          <a:p>
            <a:pPr lvl="1"/>
            <a:r>
              <a:rPr lang="en-US" dirty="0" smtClean="0"/>
              <a:t>Early education (PK, reading at home, resources, etc.)</a:t>
            </a:r>
          </a:p>
        </p:txBody>
      </p:sp>
    </p:spTree>
    <p:extLst>
      <p:ext uri="{BB962C8B-B14F-4D97-AF65-F5344CB8AC3E}">
        <p14:creationId xmlns:p14="http://schemas.microsoft.com/office/powerpoint/2010/main" val="9254351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44"/>
            <a:ext cx="9144000" cy="1023094"/>
          </a:xfrm>
        </p:spPr>
        <p:txBody>
          <a:bodyPr>
            <a:noAutofit/>
          </a:bodyPr>
          <a:lstStyle/>
          <a:p>
            <a:r>
              <a:rPr lang="en-US" sz="5400" dirty="0" smtClean="0"/>
              <a:t>Achievement Gap in Maryland</a:t>
            </a:r>
            <a:endParaRPr lang="en-US" sz="5400" dirty="0"/>
          </a:p>
        </p:txBody>
      </p:sp>
      <p:sp>
        <p:nvSpPr>
          <p:cNvPr id="3" name="Content Placeholder 2"/>
          <p:cNvSpPr>
            <a:spLocks noGrp="1"/>
          </p:cNvSpPr>
          <p:nvPr>
            <p:ph idx="1"/>
          </p:nvPr>
        </p:nvSpPr>
        <p:spPr/>
        <p:txBody>
          <a:bodyPr>
            <a:normAutofit/>
          </a:bodyPr>
          <a:lstStyle/>
          <a:p>
            <a:r>
              <a:rPr lang="en-US" dirty="0" smtClean="0"/>
              <a:t>Maryland ranked 42</a:t>
            </a:r>
            <a:r>
              <a:rPr lang="en-US" baseline="30000" dirty="0" smtClean="0"/>
              <a:t>nd</a:t>
            </a:r>
            <a:r>
              <a:rPr lang="en-US" dirty="0" smtClean="0"/>
              <a:t> of 51 in the achievement gap compared to other states and DC (2017)</a:t>
            </a:r>
          </a:p>
          <a:p>
            <a:r>
              <a:rPr lang="en-US" dirty="0" smtClean="0"/>
              <a:t>Overall, Maryland </a:t>
            </a:r>
            <a:r>
              <a:rPr lang="en-US" dirty="0" err="1" smtClean="0"/>
              <a:t>EdWeek</a:t>
            </a:r>
            <a:r>
              <a:rPr lang="en-US" dirty="0" smtClean="0"/>
              <a:t> rank fell because of achievement gap</a:t>
            </a:r>
          </a:p>
          <a:p>
            <a:pPr lvl="1"/>
            <a:r>
              <a:rPr lang="en-US" dirty="0" smtClean="0"/>
              <a:t>2009 </a:t>
            </a:r>
            <a:r>
              <a:rPr lang="mr-IN" dirty="0" smtClean="0"/>
              <a:t>–</a:t>
            </a:r>
            <a:r>
              <a:rPr lang="en-US" dirty="0" smtClean="0"/>
              <a:t> 2013: #1</a:t>
            </a:r>
          </a:p>
          <a:p>
            <a:pPr lvl="1"/>
            <a:r>
              <a:rPr lang="en-US" dirty="0" smtClean="0"/>
              <a:t>2015 </a:t>
            </a:r>
            <a:r>
              <a:rPr lang="mr-IN" dirty="0" smtClean="0"/>
              <a:t>–</a:t>
            </a:r>
            <a:r>
              <a:rPr lang="en-US" dirty="0" smtClean="0"/>
              <a:t> 2016: #4</a:t>
            </a:r>
          </a:p>
          <a:p>
            <a:pPr lvl="1"/>
            <a:r>
              <a:rPr lang="en-US" dirty="0" smtClean="0"/>
              <a:t>2017 </a:t>
            </a:r>
            <a:r>
              <a:rPr lang="mr-IN" dirty="0" smtClean="0"/>
              <a:t>–</a:t>
            </a:r>
            <a:r>
              <a:rPr lang="en-US" dirty="0" smtClean="0"/>
              <a:t> 2018: #5</a:t>
            </a:r>
          </a:p>
        </p:txBody>
      </p:sp>
    </p:spTree>
    <p:extLst>
      <p:ext uri="{BB962C8B-B14F-4D97-AF65-F5344CB8AC3E}">
        <p14:creationId xmlns:p14="http://schemas.microsoft.com/office/powerpoint/2010/main" val="10867432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Allies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i="1" dirty="0" smtClean="0"/>
              <a:t>Primary</a:t>
            </a:r>
          </a:p>
          <a:p>
            <a:r>
              <a:rPr lang="en-US" dirty="0" smtClean="0"/>
              <a:t>Mrs. Hudson (Professional School Counselor)</a:t>
            </a:r>
          </a:p>
          <a:p>
            <a:r>
              <a:rPr lang="en-US" dirty="0" smtClean="0"/>
              <a:t>Mr. Richardson (Instructional Team Leader)</a:t>
            </a:r>
          </a:p>
          <a:p>
            <a:r>
              <a:rPr lang="en-US" dirty="0" smtClean="0"/>
              <a:t>Ms. Stagg (Vice Principal)</a:t>
            </a:r>
          </a:p>
          <a:p>
            <a:pPr marL="0" indent="0">
              <a:buNone/>
            </a:pPr>
            <a:r>
              <a:rPr lang="en-US" b="1" i="1" dirty="0" smtClean="0"/>
              <a:t>Secondary</a:t>
            </a:r>
          </a:p>
          <a:p>
            <a:r>
              <a:rPr lang="en-US" dirty="0" smtClean="0"/>
              <a:t>Ms. </a:t>
            </a:r>
            <a:r>
              <a:rPr lang="en-US" dirty="0" err="1" smtClean="0"/>
              <a:t>Jammal</a:t>
            </a:r>
            <a:r>
              <a:rPr lang="en-US" dirty="0" smtClean="0"/>
              <a:t> (4</a:t>
            </a:r>
            <a:r>
              <a:rPr lang="en-US" baseline="30000" dirty="0" smtClean="0"/>
              <a:t>th</a:t>
            </a:r>
            <a:r>
              <a:rPr lang="en-US" dirty="0" smtClean="0"/>
              <a:t> Grade Math Teacher)</a:t>
            </a:r>
          </a:p>
          <a:p>
            <a:r>
              <a:rPr lang="en-US" dirty="0" smtClean="0"/>
              <a:t>Ms. </a:t>
            </a:r>
            <a:r>
              <a:rPr lang="en-US" dirty="0" err="1" smtClean="0"/>
              <a:t>Werthing</a:t>
            </a:r>
            <a:r>
              <a:rPr lang="en-US" dirty="0" smtClean="0"/>
              <a:t> (4</a:t>
            </a:r>
            <a:r>
              <a:rPr lang="en-US" baseline="30000" dirty="0" smtClean="0"/>
              <a:t>th</a:t>
            </a:r>
            <a:r>
              <a:rPr lang="en-US" dirty="0" smtClean="0"/>
              <a:t> Grade Math Teacher)</a:t>
            </a:r>
          </a:p>
          <a:p>
            <a:r>
              <a:rPr lang="en-US" dirty="0" smtClean="0"/>
              <a:t>Ms. </a:t>
            </a:r>
            <a:r>
              <a:rPr lang="en-US" dirty="0" err="1" smtClean="0"/>
              <a:t>Princler</a:t>
            </a:r>
            <a:r>
              <a:rPr lang="en-US" dirty="0" smtClean="0"/>
              <a:t> (2</a:t>
            </a:r>
            <a:r>
              <a:rPr lang="en-US" baseline="30000" dirty="0" smtClean="0"/>
              <a:t>nd</a:t>
            </a:r>
            <a:r>
              <a:rPr lang="en-US" dirty="0" smtClean="0"/>
              <a:t> Grade Teacher)</a:t>
            </a:r>
          </a:p>
          <a:p>
            <a:endParaRPr lang="en-US" dirty="0"/>
          </a:p>
        </p:txBody>
      </p:sp>
    </p:spTree>
    <p:extLst>
      <p:ext uri="{BB962C8B-B14F-4D97-AF65-F5344CB8AC3E}">
        <p14:creationId xmlns:p14="http://schemas.microsoft.com/office/powerpoint/2010/main" val="19328278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Pre-Intervention Data</a:t>
            </a:r>
            <a:endParaRPr lang="en-US" dirty="0"/>
          </a:p>
        </p:txBody>
      </p:sp>
    </p:spTree>
    <p:extLst>
      <p:ext uri="{BB962C8B-B14F-4D97-AF65-F5344CB8AC3E}">
        <p14:creationId xmlns:p14="http://schemas.microsoft.com/office/powerpoint/2010/main" val="294431888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6420</TotalTime>
  <Words>1989</Words>
  <Application>Microsoft Macintosh PowerPoint</Application>
  <PresentationFormat>On-screen Show (4:3)</PresentationFormat>
  <Paragraphs>388</Paragraphs>
  <Slides>40</Slides>
  <Notes>16</Notes>
  <HiddenSlides>4</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Closing the Math Achievement Gap:  A Data-Driven Advocacy Project</vt:lpstr>
      <vt:lpstr>Agenda</vt:lpstr>
      <vt:lpstr>School Background and Topic Overview</vt:lpstr>
      <vt:lpstr>Greenbelt Elementary School</vt:lpstr>
      <vt:lpstr>Diversity and Equity</vt:lpstr>
      <vt:lpstr>Achievement Gap</vt:lpstr>
      <vt:lpstr>Achievement Gap in Maryland</vt:lpstr>
      <vt:lpstr>Allies</vt:lpstr>
      <vt:lpstr>Pre-Intervention Data</vt:lpstr>
      <vt:lpstr>Greenbelt ES Score Data</vt:lpstr>
      <vt:lpstr>Grade 3 (Now 4th) Breakdown</vt:lpstr>
      <vt:lpstr>Progress Report Math Grades (4th)</vt:lpstr>
      <vt:lpstr>Proposed Intervention</vt:lpstr>
      <vt:lpstr>Proposed Intervention</vt:lpstr>
      <vt:lpstr>Study Skills Groups</vt:lpstr>
      <vt:lpstr>Rationale: Study Skills Group </vt:lpstr>
      <vt:lpstr>Session Topics and ASCA Mindsets</vt:lpstr>
      <vt:lpstr>Session Topics and Learning Strategies</vt:lpstr>
      <vt:lpstr>Session Topics and Self-Management Skills</vt:lpstr>
      <vt:lpstr>Session Topics and Social Skills</vt:lpstr>
      <vt:lpstr>Study Buddies Program</vt:lpstr>
      <vt:lpstr>Study Buddies Program</vt:lpstr>
      <vt:lpstr>Rationale: Study Buddies</vt:lpstr>
      <vt:lpstr>Growth Mindset Night</vt:lpstr>
      <vt:lpstr>Rationale: Growth Mindset Night</vt:lpstr>
      <vt:lpstr>results</vt:lpstr>
      <vt:lpstr>Study Skills Group Results</vt:lpstr>
      <vt:lpstr>Study Skills Qualitative Data</vt:lpstr>
      <vt:lpstr>Study Buddies Projected Results</vt:lpstr>
      <vt:lpstr>Parent Program Desired Results</vt:lpstr>
      <vt:lpstr>Barriers, Challenges, and Lessons</vt:lpstr>
      <vt:lpstr>Barriers and Challenges</vt:lpstr>
      <vt:lpstr>Additional Challenges</vt:lpstr>
      <vt:lpstr>What I Would Do Differently</vt:lpstr>
      <vt:lpstr>Next Steps and Recommendations</vt:lpstr>
      <vt:lpstr>Next Steps</vt:lpstr>
      <vt:lpstr>Recommendations</vt:lpstr>
      <vt:lpstr>Thank you!</vt:lpstr>
      <vt:lpstr>References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Alexis Thompson</dc:creator>
  <cp:lastModifiedBy>Alexis Thompson</cp:lastModifiedBy>
  <cp:revision>92</cp:revision>
  <dcterms:created xsi:type="dcterms:W3CDTF">2018-11-24T04:41:12Z</dcterms:created>
  <dcterms:modified xsi:type="dcterms:W3CDTF">2018-12-02T23:50:30Z</dcterms:modified>
</cp:coreProperties>
</file>