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65" r:id="rId2"/>
    <p:sldId id="259" r:id="rId3"/>
    <p:sldId id="261" r:id="rId4"/>
    <p:sldId id="262" r:id="rId5"/>
    <p:sldId id="263" r:id="rId6"/>
    <p:sldId id="264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40"/>
    <a:srgbClr val="8E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-8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2526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0a7b4fd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0a7b4fd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feb63fe7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feb63fe7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feb63fe7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feb63fe7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feb63fe7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feb63fe7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feb63fe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feb63fe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AwhbuA3nhw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sz="4000" dirty="0">
                <a:solidFill>
                  <a:srgbClr val="8E7CC3"/>
                </a:solidFill>
              </a:rPr>
              <a:t>#</a:t>
            </a:r>
            <a:r>
              <a:rPr lang="en" sz="4000" dirty="0" smtClean="0">
                <a:solidFill>
                  <a:srgbClr val="8E7CC3"/>
                </a:solidFill>
              </a:rPr>
              <a:t>RESPECT</a:t>
            </a:r>
            <a:r>
              <a:rPr lang="en" sz="4000" dirty="0" smtClean="0">
                <a:solidFill>
                  <a:srgbClr val="FFAB40"/>
                </a:solidFill>
              </a:rPr>
              <a:t>POUR</a:t>
            </a:r>
            <a:r>
              <a:rPr lang="en" sz="4000" dirty="0" smtClean="0">
                <a:solidFill>
                  <a:srgbClr val="8E7CC3"/>
                </a:solidFill>
              </a:rPr>
              <a:t>TOUS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Rochambeau </a:t>
            </a:r>
            <a:r>
              <a:rPr lang="en-US" sz="2400" dirty="0" smtClean="0"/>
              <a:t>Counseling </a:t>
            </a:r>
            <a:r>
              <a:rPr lang="en-US" sz="2400" dirty="0" smtClean="0"/>
              <a:t>Department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53922" cy="248059"/>
          </a:xfrm>
          <a:prstGeom prst="rect">
            <a:avLst/>
          </a:prstGeom>
          <a:solidFill>
            <a:srgbClr val="8E7CC3"/>
          </a:solidFill>
          <a:ln>
            <a:solidFill>
              <a:srgbClr val="8E7C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57981"/>
            <a:ext cx="9144000" cy="109146"/>
          </a:xfrm>
          <a:prstGeom prst="rect">
            <a:avLst/>
          </a:prstGeom>
          <a:solidFill>
            <a:srgbClr val="FFAB40"/>
          </a:solidFill>
          <a:ln>
            <a:solidFill>
              <a:srgbClr val="FFAB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9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76125" y="198250"/>
            <a:ext cx="8520600" cy="48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UNE PETITE </a:t>
            </a:r>
            <a:r>
              <a:rPr lang="en" b="1" dirty="0">
                <a:solidFill>
                  <a:srgbClr val="8E7CC3"/>
                </a:solidFill>
              </a:rPr>
              <a:t>VIDÉO </a:t>
            </a:r>
            <a:r>
              <a:rPr lang="en" b="1" dirty="0">
                <a:solidFill>
                  <a:srgbClr val="000000"/>
                </a:solidFill>
              </a:rPr>
              <a:t>SUR </a:t>
            </a:r>
            <a:r>
              <a:rPr lang="en" b="1" dirty="0">
                <a:solidFill>
                  <a:srgbClr val="FFAB40"/>
                </a:solidFill>
              </a:rPr>
              <a:t>L’IMPORTANCE</a:t>
            </a:r>
            <a:r>
              <a:rPr lang="en" b="1" dirty="0">
                <a:solidFill>
                  <a:schemeClr val="accent4"/>
                </a:solidFill>
              </a:rPr>
              <a:t> </a:t>
            </a:r>
            <a:r>
              <a:rPr lang="en" b="1" dirty="0">
                <a:solidFill>
                  <a:srgbClr val="000000"/>
                </a:solidFill>
              </a:rPr>
              <a:t>DU </a:t>
            </a:r>
            <a:r>
              <a:rPr lang="en" b="1" dirty="0">
                <a:solidFill>
                  <a:srgbClr val="8E7CC3"/>
                </a:solidFill>
              </a:rPr>
              <a:t>RESPECT</a:t>
            </a:r>
            <a:endParaRPr dirty="0">
              <a:solidFill>
                <a:srgbClr val="8E7CC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3" name="Google Shape;73;p16" descr="1 jour, 1 question propose de répondre chaque jour à une question d'enfant, en une minute et trente secondes. Le commentaire explicatif est toujours drôle, le dessin est léger et espiègle. L'intention est d'aider l'enfant à construire son propre raisonnement et à obtenir les clés qui lui permettront de se forger sa propre opinion.&#10;Découvre l'actu à hauteur d'enfants sur http://1jour1actu.com/" title="Les 12 bonnes idées des enfants pour vivre ensemble - 1 jour, 1 ques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4100" y="2176075"/>
            <a:ext cx="3555625" cy="26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E7CC3"/>
                </a:solidFill>
              </a:rPr>
              <a:t>Discussion</a:t>
            </a:r>
            <a:endParaRPr b="1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31F20"/>
                </a:solidFill>
              </a:rPr>
              <a:t>What does it </a:t>
            </a:r>
            <a:r>
              <a:rPr lang="en" sz="2200">
                <a:solidFill>
                  <a:srgbClr val="FF9900"/>
                </a:solidFill>
              </a:rPr>
              <a:t>feel </a:t>
            </a:r>
            <a:r>
              <a:rPr lang="en" sz="2200">
                <a:solidFill>
                  <a:srgbClr val="231F20"/>
                </a:solidFill>
              </a:rPr>
              <a:t>like when you are respected?</a:t>
            </a:r>
            <a:endParaRPr sz="220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Qu'est-ce que ça </a:t>
            </a:r>
            <a:r>
              <a:rPr lang="en" sz="2200">
                <a:solidFill>
                  <a:srgbClr val="FF9900"/>
                </a:solidFill>
              </a:rPr>
              <a:t>fait </a:t>
            </a:r>
            <a:r>
              <a:rPr lang="en" sz="2200"/>
              <a:t>d'être respecté?</a:t>
            </a:r>
            <a:endParaRPr sz="2200"/>
          </a:p>
        </p:txBody>
      </p:sp>
      <p:sp>
        <p:nvSpPr>
          <p:cNvPr id="87" name="Google Shape;87;p18"/>
          <p:cNvSpPr txBox="1"/>
          <p:nvPr/>
        </p:nvSpPr>
        <p:spPr>
          <a:xfrm>
            <a:off x="350375" y="2068025"/>
            <a:ext cx="3999900" cy="11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9900"/>
                </a:solidFill>
              </a:rPr>
              <a:t>Why </a:t>
            </a:r>
            <a:r>
              <a:rPr lang="en" sz="2200" dirty="0">
                <a:solidFill>
                  <a:srgbClr val="231F20"/>
                </a:solidFill>
              </a:rPr>
              <a:t>is it important that people are responsible within a school community?</a:t>
            </a:r>
            <a:endParaRPr sz="2200" dirty="0"/>
          </a:p>
        </p:txBody>
      </p:sp>
      <p:sp>
        <p:nvSpPr>
          <p:cNvPr id="88" name="Google Shape;88;p18"/>
          <p:cNvSpPr txBox="1"/>
          <p:nvPr/>
        </p:nvSpPr>
        <p:spPr>
          <a:xfrm>
            <a:off x="4832400" y="1906935"/>
            <a:ext cx="3999900" cy="1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9900"/>
                </a:solidFill>
              </a:rPr>
              <a:t>Pourquoi </a:t>
            </a:r>
            <a:r>
              <a:rPr lang="en" sz="2200">
                <a:solidFill>
                  <a:schemeClr val="dk2"/>
                </a:solidFill>
              </a:rPr>
              <a:t>est-il important que les gens soient responsables au sein d'une communauté scolaire?</a:t>
            </a:r>
            <a:endParaRPr sz="2200"/>
          </a:p>
        </p:txBody>
      </p:sp>
      <p:sp>
        <p:nvSpPr>
          <p:cNvPr id="89" name="Google Shape;89;p18"/>
          <p:cNvSpPr txBox="1"/>
          <p:nvPr/>
        </p:nvSpPr>
        <p:spPr>
          <a:xfrm>
            <a:off x="350375" y="3537875"/>
            <a:ext cx="3999900" cy="1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31F20"/>
                </a:solidFill>
              </a:rPr>
              <a:t>Do we have a </a:t>
            </a:r>
            <a:r>
              <a:rPr lang="en" sz="2200">
                <a:solidFill>
                  <a:srgbClr val="FF9900"/>
                </a:solidFill>
              </a:rPr>
              <a:t>responsibility </a:t>
            </a:r>
            <a:r>
              <a:rPr lang="en" sz="2200">
                <a:solidFill>
                  <a:srgbClr val="231F20"/>
                </a:solidFill>
              </a:rPr>
              <a:t>to respect each other? Why or why not?</a:t>
            </a:r>
            <a:endParaRPr sz="2200"/>
          </a:p>
        </p:txBody>
      </p:sp>
      <p:sp>
        <p:nvSpPr>
          <p:cNvPr id="90" name="Google Shape;90;p18"/>
          <p:cNvSpPr txBox="1"/>
          <p:nvPr/>
        </p:nvSpPr>
        <p:spPr>
          <a:xfrm>
            <a:off x="4875900" y="3433650"/>
            <a:ext cx="39129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Avons-nous la </a:t>
            </a:r>
            <a:r>
              <a:rPr lang="en" sz="2200">
                <a:solidFill>
                  <a:srgbClr val="FF9900"/>
                </a:solidFill>
              </a:rPr>
              <a:t>responsabilité </a:t>
            </a:r>
            <a:r>
              <a:rPr lang="en" sz="2200">
                <a:solidFill>
                  <a:schemeClr val="dk2"/>
                </a:solidFill>
              </a:rPr>
              <a:t>de nous respecter mutuellement ? Pourquoi ou pourquoi pas?</a:t>
            </a:r>
            <a:endParaRPr sz="2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8E7CC3"/>
                </a:solidFill>
              </a:rPr>
              <a:t>Discussion</a:t>
            </a:r>
            <a:endParaRPr b="1" dirty="0"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31F20"/>
                </a:solidFill>
              </a:rPr>
              <a:t>What does it mean to be a </a:t>
            </a:r>
            <a:r>
              <a:rPr lang="en" sz="2200">
                <a:solidFill>
                  <a:srgbClr val="FF9900"/>
                </a:solidFill>
              </a:rPr>
              <a:t>responsible </a:t>
            </a:r>
            <a:r>
              <a:rPr lang="en" sz="2200">
                <a:solidFill>
                  <a:srgbClr val="231F20"/>
                </a:solidFill>
              </a:rPr>
              <a:t>student?</a:t>
            </a:r>
            <a:endParaRPr sz="2200"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Que signifie être un élève </a:t>
            </a:r>
            <a:r>
              <a:rPr lang="en" sz="2200">
                <a:solidFill>
                  <a:srgbClr val="FF9900"/>
                </a:solidFill>
              </a:rPr>
              <a:t>responsable</a:t>
            </a:r>
            <a:r>
              <a:rPr lang="en" sz="2200"/>
              <a:t>?</a:t>
            </a:r>
            <a:endParaRPr sz="2200"/>
          </a:p>
        </p:txBody>
      </p:sp>
      <p:sp>
        <p:nvSpPr>
          <p:cNvPr id="98" name="Google Shape;98;p19"/>
          <p:cNvSpPr txBox="1"/>
          <p:nvPr/>
        </p:nvSpPr>
        <p:spPr>
          <a:xfrm>
            <a:off x="350375" y="2234475"/>
            <a:ext cx="3999900" cy="11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31F20"/>
                </a:solidFill>
              </a:rPr>
              <a:t>How does respect contribute to the class </a:t>
            </a:r>
            <a:r>
              <a:rPr lang="en" sz="2200">
                <a:solidFill>
                  <a:srgbClr val="FF9900"/>
                </a:solidFill>
              </a:rPr>
              <a:t>community</a:t>
            </a:r>
            <a:r>
              <a:rPr lang="en" sz="2200">
                <a:solidFill>
                  <a:srgbClr val="231F20"/>
                </a:solidFill>
              </a:rPr>
              <a:t>?</a:t>
            </a:r>
            <a:endParaRPr sz="2200">
              <a:solidFill>
                <a:srgbClr val="231F20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4832400" y="2073385"/>
            <a:ext cx="3999900" cy="1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2"/>
                </a:solidFill>
              </a:rPr>
              <a:t>Comment le respect contribue-t-il à la </a:t>
            </a:r>
            <a:r>
              <a:rPr lang="en" sz="2200">
                <a:solidFill>
                  <a:srgbClr val="FF9900"/>
                </a:solidFill>
              </a:rPr>
              <a:t>communauté </a:t>
            </a:r>
            <a:r>
              <a:rPr lang="en" sz="2200">
                <a:solidFill>
                  <a:schemeClr val="dk2"/>
                </a:solidFill>
              </a:rPr>
              <a:t>de classe ?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350375" y="3537875"/>
            <a:ext cx="3999900" cy="1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31F20"/>
                </a:solidFill>
              </a:rPr>
              <a:t>Do we have a </a:t>
            </a:r>
            <a:r>
              <a:rPr lang="en" sz="2200">
                <a:solidFill>
                  <a:srgbClr val="FF9900"/>
                </a:solidFill>
              </a:rPr>
              <a:t>responsibility </a:t>
            </a:r>
            <a:r>
              <a:rPr lang="en" sz="2200">
                <a:solidFill>
                  <a:srgbClr val="231F20"/>
                </a:solidFill>
              </a:rPr>
              <a:t>to respect each other? Why or why not?</a:t>
            </a:r>
            <a:endParaRPr sz="2200"/>
          </a:p>
        </p:txBody>
      </p:sp>
      <p:sp>
        <p:nvSpPr>
          <p:cNvPr id="101" name="Google Shape;101;p19"/>
          <p:cNvSpPr txBox="1"/>
          <p:nvPr/>
        </p:nvSpPr>
        <p:spPr>
          <a:xfrm>
            <a:off x="4875900" y="3433650"/>
            <a:ext cx="39129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Avons-nous la </a:t>
            </a:r>
            <a:r>
              <a:rPr lang="en" sz="2200">
                <a:solidFill>
                  <a:srgbClr val="FF9900"/>
                </a:solidFill>
              </a:rPr>
              <a:t>responsabilité </a:t>
            </a:r>
            <a:r>
              <a:rPr lang="en" sz="2200">
                <a:solidFill>
                  <a:schemeClr val="dk2"/>
                </a:solidFill>
              </a:rPr>
              <a:t>de nous respecter mutuellement ? Pourquoi ou pourquoi pas?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</a:rPr>
              <a:t>Activity/Activité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Work in </a:t>
            </a:r>
            <a:r>
              <a:rPr lang="en" sz="2200">
                <a:solidFill>
                  <a:srgbClr val="8E7CC3"/>
                </a:solidFill>
              </a:rPr>
              <a:t>groups</a:t>
            </a:r>
            <a:r>
              <a:rPr lang="en" sz="2200"/>
              <a:t> of 3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On the provided person handout, write the qualities of a responsible </a:t>
            </a:r>
            <a:r>
              <a:rPr lang="en" sz="2200">
                <a:solidFill>
                  <a:srgbClr val="8E7CC3"/>
                </a:solidFill>
              </a:rPr>
              <a:t>Rochambeau</a:t>
            </a:r>
            <a:r>
              <a:rPr lang="en" sz="2200"/>
              <a:t> student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After 20 minutes, </a:t>
            </a:r>
            <a:r>
              <a:rPr lang="en" sz="2200">
                <a:solidFill>
                  <a:srgbClr val="8E7CC3"/>
                </a:solidFill>
              </a:rPr>
              <a:t>volunteers</a:t>
            </a:r>
            <a:r>
              <a:rPr lang="en" sz="2200"/>
              <a:t> may present their person to the class</a:t>
            </a:r>
            <a:endParaRPr sz="2200"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Travailler en </a:t>
            </a:r>
            <a:r>
              <a:rPr lang="en" sz="2200">
                <a:solidFill>
                  <a:srgbClr val="8E7CC3"/>
                </a:solidFill>
              </a:rPr>
              <a:t>groupes</a:t>
            </a:r>
            <a:r>
              <a:rPr lang="en" sz="2200"/>
              <a:t> de 3 personnes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Sur le polycopié fourni, écrivez les qualités d'un élève </a:t>
            </a:r>
            <a:r>
              <a:rPr lang="en" sz="2200">
                <a:solidFill>
                  <a:srgbClr val="8E7CC3"/>
                </a:solidFill>
              </a:rPr>
              <a:t>Rochambeau</a:t>
            </a:r>
            <a:r>
              <a:rPr lang="en" sz="2200"/>
              <a:t> responsable.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Après 20 minutes, les </a:t>
            </a:r>
            <a:r>
              <a:rPr lang="en" sz="2200">
                <a:solidFill>
                  <a:srgbClr val="8E7CC3"/>
                </a:solidFill>
              </a:rPr>
              <a:t>bénévoles</a:t>
            </a:r>
            <a:r>
              <a:rPr lang="en" sz="2200"/>
              <a:t> peuvent présenter leur personne à la classe.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00" y="152400"/>
            <a:ext cx="3738995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2345" y="152400"/>
            <a:ext cx="358085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215</Words>
  <Application>Microsoft Macintosh PowerPoint</Application>
  <PresentationFormat>On-screen Show (16:9)</PresentationFormat>
  <Paragraphs>24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 Light</vt:lpstr>
      <vt:lpstr>#RESPECTPOURTOUS</vt:lpstr>
      <vt:lpstr>UNE PETITE VIDÉO SUR L’IMPORTANCE DU RESPECT </vt:lpstr>
      <vt:lpstr>Discussion</vt:lpstr>
      <vt:lpstr>Discussion</vt:lpstr>
      <vt:lpstr>Activity/Activité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#RESPECTPOURTOUS</dc:title>
  <cp:lastModifiedBy>Alexis Thompson</cp:lastModifiedBy>
  <cp:revision>4</cp:revision>
  <dcterms:modified xsi:type="dcterms:W3CDTF">2019-12-30T15:29:20Z</dcterms:modified>
</cp:coreProperties>
</file>