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1" name="Shape 61"/>
        <p:cNvGrpSpPr/>
        <p:nvPr/>
      </p:nvGrpSpPr>
      <p:grpSpPr>
        <a:xfrm>
          <a:off x="0" y="0"/>
          <a:ext cx="0" cy="0"/>
          <a:chOff x="0" y="0"/>
          <a:chExt cx="0" cy="0"/>
        </a:xfrm>
      </p:grpSpPr>
      <p:sp>
        <p:nvSpPr>
          <p:cNvPr id="62" name="Google Shape;62;g70a5f4f34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70a5f4f34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0" name="Shape 70"/>
        <p:cNvGrpSpPr/>
        <p:nvPr/>
      </p:nvGrpSpPr>
      <p:grpSpPr>
        <a:xfrm>
          <a:off x="0" y="0"/>
          <a:ext cx="0" cy="0"/>
          <a:chOff x="0" y="0"/>
          <a:chExt cx="0" cy="0"/>
        </a:xfrm>
      </p:grpSpPr>
      <p:sp>
        <p:nvSpPr>
          <p:cNvPr id="71" name="Google Shape;71;g70a5f4f34a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70a5f4f34a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Cliquez sur le lien en bas pour la vidéo en français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g70a5f4f34a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70a5f4f34a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Google Shape;89;g70a5f4f34a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70a5f4f34a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Google Shape;98;g70a5f4f34a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70a5f4f34a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hyperlink" Target="http://www.youtube.com/watch?v=20nM_bPv9UA" TargetMode="External"/><Relationship Id="rId4" Type="http://schemas.openxmlformats.org/officeDocument/2006/relationships/image" Target="../media/image5.jpg"/><Relationship Id="rId5" Type="http://schemas.openxmlformats.org/officeDocument/2006/relationships/hyperlink" Target="https://www.youtube.com/watch?v=qR2FUyRTSV8&amp;t=42s" TargetMode="External"/><Relationship Id="rId6" Type="http://schemas.openxmlformats.org/officeDocument/2006/relationships/hyperlink" Target="https://www.youtube.com/watch?v=qR2FUyRTSV8"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hyperlink" Target="https://coloringhome.com/coloring/pi5/pRy/pi5pRydi9.png" TargetMode="External"/><Relationship Id="rId4" Type="http://schemas.openxmlformats.org/officeDocument/2006/relationships/hyperlink" Target="https://coloringhome.com/coloring/pi5/pRy/pi5pRydi9.png" TargetMode="External"/><Relationship Id="rId5" Type="http://schemas.openxmlformats.org/officeDocument/2006/relationships/hyperlink" Target="https://www.youtube.com/watch?v=oAcTNdIMijE&amp;list=WL&amp;index=2&amp;t=0s" TargetMode="External"/><Relationship Id="rId6" Type="http://schemas.openxmlformats.org/officeDocument/2006/relationships/hyperlink" Target="https://www.youtube.com/watch?v=oAcTNdIMijE&amp;list=WL&amp;index=2&amp;t=0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hyperlink" Target="https://docs.google.com/document/d/1Bf8x1xU4YaGn0sWxr8LwthK7bSvaSj6t6sIRUvMdxKU/edit?usp=sharin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152400"/>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t>Kindness/</a:t>
            </a:r>
            <a:r>
              <a:rPr b="1" lang="en"/>
              <a:t>Gentillesse</a:t>
            </a:r>
            <a:endParaRPr b="1"/>
          </a:p>
        </p:txBody>
      </p:sp>
      <p:sp>
        <p:nvSpPr>
          <p:cNvPr id="55" name="Google Shape;55;p13"/>
          <p:cNvSpPr txBox="1"/>
          <p:nvPr>
            <p:ph idx="1" type="subTitle"/>
          </p:nvPr>
        </p:nvSpPr>
        <p:spPr>
          <a:xfrm>
            <a:off x="311700" y="1937150"/>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600"/>
              <a:t>Rochambeau Counseling Department</a:t>
            </a:r>
            <a:endParaRPr sz="2600"/>
          </a:p>
          <a:p>
            <a:pPr indent="0" lvl="0" marL="0" rtl="0" algn="l">
              <a:spcBef>
                <a:spcPts val="0"/>
              </a:spcBef>
              <a:spcAft>
                <a:spcPts val="0"/>
              </a:spcAft>
              <a:buNone/>
            </a:pPr>
            <a:r>
              <a:t/>
            </a:r>
            <a:endParaRPr sz="2600"/>
          </a:p>
        </p:txBody>
      </p:sp>
      <p:pic>
        <p:nvPicPr>
          <p:cNvPr id="56" name="Google Shape;56;p13"/>
          <p:cNvPicPr preferRelativeResize="0"/>
          <p:nvPr/>
        </p:nvPicPr>
        <p:blipFill>
          <a:blip r:embed="rId3">
            <a:alphaModFix/>
          </a:blip>
          <a:stretch>
            <a:fillRect/>
          </a:stretch>
        </p:blipFill>
        <p:spPr>
          <a:xfrm>
            <a:off x="3502762" y="3005025"/>
            <a:ext cx="2138476" cy="2138476"/>
          </a:xfrm>
          <a:prstGeom prst="rect">
            <a:avLst/>
          </a:prstGeom>
          <a:noFill/>
          <a:ln>
            <a:noFill/>
          </a:ln>
        </p:spPr>
      </p:pic>
      <p:pic>
        <p:nvPicPr>
          <p:cNvPr id="57" name="Google Shape;57;p13"/>
          <p:cNvPicPr preferRelativeResize="0"/>
          <p:nvPr/>
        </p:nvPicPr>
        <p:blipFill>
          <a:blip r:embed="rId4">
            <a:alphaModFix/>
          </a:blip>
          <a:stretch>
            <a:fillRect/>
          </a:stretch>
        </p:blipFill>
        <p:spPr>
          <a:xfrm>
            <a:off x="7588475" y="0"/>
            <a:ext cx="1555525" cy="2306200"/>
          </a:xfrm>
          <a:prstGeom prst="rect">
            <a:avLst/>
          </a:prstGeom>
          <a:noFill/>
          <a:ln>
            <a:noFill/>
          </a:ln>
        </p:spPr>
      </p:pic>
      <p:pic>
        <p:nvPicPr>
          <p:cNvPr id="58" name="Google Shape;58;p13"/>
          <p:cNvPicPr preferRelativeResize="0"/>
          <p:nvPr/>
        </p:nvPicPr>
        <p:blipFill rotWithShape="1">
          <a:blip r:embed="rId5">
            <a:alphaModFix amt="91000"/>
          </a:blip>
          <a:srcRect b="0" l="25472" r="24901" t="0"/>
          <a:stretch/>
        </p:blipFill>
        <p:spPr>
          <a:xfrm rot="568326">
            <a:off x="8012357" y="2331441"/>
            <a:ext cx="942084" cy="2108942"/>
          </a:xfrm>
          <a:prstGeom prst="rect">
            <a:avLst/>
          </a:prstGeom>
          <a:noFill/>
          <a:ln>
            <a:noFill/>
          </a:ln>
        </p:spPr>
      </p:pic>
      <p:pic>
        <p:nvPicPr>
          <p:cNvPr id="59" name="Google Shape;59;p13"/>
          <p:cNvPicPr preferRelativeResize="0"/>
          <p:nvPr/>
        </p:nvPicPr>
        <p:blipFill rotWithShape="1">
          <a:blip r:embed="rId6">
            <a:alphaModFix amt="91000"/>
          </a:blip>
          <a:srcRect b="0" l="25472" r="24901" t="0"/>
          <a:stretch/>
        </p:blipFill>
        <p:spPr>
          <a:xfrm rot="-721923">
            <a:off x="7305858" y="3019791"/>
            <a:ext cx="942083" cy="2108942"/>
          </a:xfrm>
          <a:prstGeom prst="rect">
            <a:avLst/>
          </a:prstGeom>
          <a:noFill/>
          <a:ln>
            <a:noFill/>
          </a:ln>
        </p:spPr>
      </p:pic>
      <p:pic>
        <p:nvPicPr>
          <p:cNvPr id="60" name="Google Shape;60;p13"/>
          <p:cNvPicPr preferRelativeResize="0"/>
          <p:nvPr/>
        </p:nvPicPr>
        <p:blipFill rotWithShape="1">
          <a:blip r:embed="rId7">
            <a:alphaModFix/>
          </a:blip>
          <a:srcRect b="0" l="28697" r="29487" t="0"/>
          <a:stretch/>
        </p:blipFill>
        <p:spPr>
          <a:xfrm rot="-676334">
            <a:off x="308509" y="1985583"/>
            <a:ext cx="1044108" cy="308906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9DAF8"/>
        </a:solidFill>
      </p:bgPr>
    </p:bg>
    <p:spTree>
      <p:nvGrpSpPr>
        <p:cNvPr id="64" name="Shape 64"/>
        <p:cNvGrpSpPr/>
        <p:nvPr/>
      </p:nvGrpSpPr>
      <p:grpSpPr>
        <a:xfrm>
          <a:off x="0" y="0"/>
          <a:ext cx="0" cy="0"/>
          <a:chOff x="0" y="0"/>
          <a:chExt cx="0" cy="0"/>
        </a:xfrm>
      </p:grpSpPr>
      <p:sp>
        <p:nvSpPr>
          <p:cNvPr id="65" name="Google Shape;65;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Discussion</a:t>
            </a:r>
            <a:endParaRPr b="1"/>
          </a:p>
        </p:txBody>
      </p:sp>
      <p:sp>
        <p:nvSpPr>
          <p:cNvPr id="66" name="Google Shape;66;p1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200"/>
              <a:t>What does it mean to be kind?</a:t>
            </a:r>
            <a:endParaRPr sz="2200"/>
          </a:p>
          <a:p>
            <a:pPr indent="0" lvl="0" marL="0" rtl="0" algn="l">
              <a:spcBef>
                <a:spcPts val="1600"/>
              </a:spcBef>
              <a:spcAft>
                <a:spcPts val="0"/>
              </a:spcAft>
              <a:buNone/>
            </a:pPr>
            <a:r>
              <a:rPr lang="en" sz="2200"/>
              <a:t>Why is it important to be kind?</a:t>
            </a:r>
            <a:endParaRPr sz="2200"/>
          </a:p>
          <a:p>
            <a:pPr indent="0" lvl="0" marL="0" rtl="0" algn="l">
              <a:spcBef>
                <a:spcPts val="1600"/>
              </a:spcBef>
              <a:spcAft>
                <a:spcPts val="1600"/>
              </a:spcAft>
              <a:buNone/>
            </a:pPr>
            <a:r>
              <a:rPr lang="en" sz="2200"/>
              <a:t>What does kindness look like?</a:t>
            </a:r>
            <a:endParaRPr sz="2200"/>
          </a:p>
        </p:txBody>
      </p:sp>
      <p:sp>
        <p:nvSpPr>
          <p:cNvPr id="67" name="Google Shape;67;p1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2200"/>
              <a:t>Qu'est-ce que cela signifie d'être gentil ?</a:t>
            </a:r>
            <a:endParaRPr sz="2200"/>
          </a:p>
          <a:p>
            <a:pPr indent="0" lvl="0" marL="0" rtl="0" algn="l">
              <a:spcBef>
                <a:spcPts val="1600"/>
              </a:spcBef>
              <a:spcAft>
                <a:spcPts val="0"/>
              </a:spcAft>
              <a:buClr>
                <a:schemeClr val="dk1"/>
              </a:buClr>
              <a:buSzPts val="1100"/>
              <a:buFont typeface="Arial"/>
              <a:buNone/>
            </a:pPr>
            <a:r>
              <a:rPr lang="en" sz="2200"/>
              <a:t>Pourquoi est-il important d'être gentil ?</a:t>
            </a:r>
            <a:endParaRPr sz="2200"/>
          </a:p>
          <a:p>
            <a:pPr indent="0" lvl="0" marL="0" rtl="0" algn="l">
              <a:spcBef>
                <a:spcPts val="1600"/>
              </a:spcBef>
              <a:spcAft>
                <a:spcPts val="0"/>
              </a:spcAft>
              <a:buClr>
                <a:schemeClr val="dk1"/>
              </a:buClr>
              <a:buSzPts val="1100"/>
              <a:buFont typeface="Arial"/>
              <a:buNone/>
            </a:pPr>
            <a:r>
              <a:rPr lang="en" sz="2200"/>
              <a:t>A quoi ressemble la gentillesse ?</a:t>
            </a:r>
            <a:endParaRPr sz="2200"/>
          </a:p>
          <a:p>
            <a:pPr indent="0" lvl="0" marL="0" rtl="0" algn="l">
              <a:spcBef>
                <a:spcPts val="1600"/>
              </a:spcBef>
              <a:spcAft>
                <a:spcPts val="0"/>
              </a:spcAft>
              <a:buClr>
                <a:schemeClr val="dk1"/>
              </a:buClr>
              <a:buSzPts val="1100"/>
              <a:buFont typeface="Arial"/>
              <a:buNone/>
            </a:pPr>
            <a:r>
              <a:t/>
            </a:r>
            <a:endParaRPr sz="2200"/>
          </a:p>
          <a:p>
            <a:pPr indent="0" lvl="0" marL="0" rtl="0" algn="l">
              <a:spcBef>
                <a:spcPts val="1600"/>
              </a:spcBef>
              <a:spcAft>
                <a:spcPts val="1600"/>
              </a:spcAft>
              <a:buNone/>
            </a:pPr>
            <a:r>
              <a:t/>
            </a:r>
            <a:endParaRPr sz="2200"/>
          </a:p>
        </p:txBody>
      </p:sp>
      <p:sp>
        <p:nvSpPr>
          <p:cNvPr id="68" name="Google Shape;68;p14"/>
          <p:cNvSpPr/>
          <p:nvPr/>
        </p:nvSpPr>
        <p:spPr>
          <a:xfrm>
            <a:off x="0" y="4929175"/>
            <a:ext cx="9144000" cy="214200"/>
          </a:xfrm>
          <a:prstGeom prst="rect">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14"/>
          <p:cNvSpPr/>
          <p:nvPr/>
        </p:nvSpPr>
        <p:spPr>
          <a:xfrm>
            <a:off x="0" y="-23825"/>
            <a:ext cx="9144000" cy="214200"/>
          </a:xfrm>
          <a:prstGeom prst="rect">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9DAF8"/>
        </a:solidFill>
      </p:bgPr>
    </p:bg>
    <p:spTree>
      <p:nvGrpSpPr>
        <p:cNvPr id="73" name="Shape 73"/>
        <p:cNvGrpSpPr/>
        <p:nvPr/>
      </p:nvGrpSpPr>
      <p:grpSpPr>
        <a:xfrm>
          <a:off x="0" y="0"/>
          <a:ext cx="0" cy="0"/>
          <a:chOff x="0" y="0"/>
          <a:chExt cx="0" cy="0"/>
        </a:xfrm>
      </p:grpSpPr>
      <p:sp>
        <p:nvSpPr>
          <p:cNvPr id="74" name="Google Shape;74;p15"/>
          <p:cNvSpPr txBox="1"/>
          <p:nvPr>
            <p:ph type="title"/>
          </p:nvPr>
        </p:nvSpPr>
        <p:spPr>
          <a:xfrm>
            <a:off x="311700" y="140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Story: Have You Filled a Bucket Today?</a:t>
            </a:r>
            <a:br>
              <a:rPr b="1" lang="en"/>
            </a:br>
            <a:r>
              <a:rPr b="1" lang="en"/>
              <a:t>Histoire: Avez-vous rempli un seau aujourd'hui ?</a:t>
            </a:r>
            <a:endParaRPr b="1"/>
          </a:p>
        </p:txBody>
      </p:sp>
      <p:sp>
        <p:nvSpPr>
          <p:cNvPr id="75" name="Google Shape;75;p15"/>
          <p:cNvSpPr txBox="1"/>
          <p:nvPr>
            <p:ph idx="1" type="body"/>
          </p:nvPr>
        </p:nvSpPr>
        <p:spPr>
          <a:xfrm>
            <a:off x="311700" y="13048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800"/>
              <a:t>Dans l'histoire, on peut faire croire que tout le monde a un seau invisible. Quand quelqu'un nous fait quelque chose de bien, nos seaux se sentent pleins, mais quand quelqu'un n'est pas bien ou que quelque chose de mal arrive, c'est comme si nos seaux tombaient et se sentaient vides. Nous choisissons de remplir ou de vider les seaux des autres par ce que nous faisons chaque jour.</a:t>
            </a:r>
            <a:endParaRPr sz="1800"/>
          </a:p>
        </p:txBody>
      </p:sp>
      <p:pic>
        <p:nvPicPr>
          <p:cNvPr descr="A Guide to Daily Happiness for Kids&#10;Written by Carol McCloud. Illustrated by David Messing&#10;Read Aloud by Reading Sessions." id="76" name="Google Shape;76;p15" title="Have You Filled a Bucket Today??">
            <a:hlinkClick r:id="rId3"/>
          </p:cNvPr>
          <p:cNvPicPr preferRelativeResize="0"/>
          <p:nvPr/>
        </p:nvPicPr>
        <p:blipFill>
          <a:blip r:embed="rId4">
            <a:alphaModFix/>
          </a:blip>
          <a:stretch>
            <a:fillRect/>
          </a:stretch>
        </p:blipFill>
        <p:spPr>
          <a:xfrm>
            <a:off x="4311600" y="1298575"/>
            <a:ext cx="4572000" cy="3429000"/>
          </a:xfrm>
          <a:prstGeom prst="rect">
            <a:avLst/>
          </a:prstGeom>
          <a:noFill/>
          <a:ln>
            <a:noFill/>
          </a:ln>
        </p:spPr>
      </p:pic>
      <p:sp>
        <p:nvSpPr>
          <p:cNvPr id="77" name="Google Shape;77;p15"/>
          <p:cNvSpPr/>
          <p:nvPr/>
        </p:nvSpPr>
        <p:spPr>
          <a:xfrm>
            <a:off x="0" y="4929175"/>
            <a:ext cx="9144000" cy="214200"/>
          </a:xfrm>
          <a:prstGeom prst="rect">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15"/>
          <p:cNvSpPr/>
          <p:nvPr/>
        </p:nvSpPr>
        <p:spPr>
          <a:xfrm>
            <a:off x="0" y="-23825"/>
            <a:ext cx="9144000" cy="214200"/>
          </a:xfrm>
          <a:prstGeom prst="rect">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15">
            <a:hlinkClick r:id="rId5"/>
          </p:cNvPr>
          <p:cNvSpPr txBox="1"/>
          <p:nvPr/>
        </p:nvSpPr>
        <p:spPr>
          <a:xfrm>
            <a:off x="5651975" y="4831350"/>
            <a:ext cx="3492000" cy="31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u="sng">
                <a:solidFill>
                  <a:schemeClr val="hlink"/>
                </a:solidFill>
                <a:hlinkClick r:id="rId6"/>
              </a:rPr>
              <a:t>As-Tu Rempli Un Seau Aujoud’hui?</a:t>
            </a:r>
            <a:endParaRPr b="1">
              <a:solidFill>
                <a:srgbClr val="0000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noFill/>
      </p:bgPr>
    </p:bg>
    <p:spTree>
      <p:nvGrpSpPr>
        <p:cNvPr id="83" name="Shape 83"/>
        <p:cNvGrpSpPr/>
        <p:nvPr/>
      </p:nvGrpSpPr>
      <p:grpSpPr>
        <a:xfrm>
          <a:off x="0" y="0"/>
          <a:ext cx="0" cy="0"/>
          <a:chOff x="0" y="0"/>
          <a:chExt cx="0" cy="0"/>
        </a:xfrm>
      </p:grpSpPr>
      <p:sp>
        <p:nvSpPr>
          <p:cNvPr id="84" name="Google Shape;84;p16"/>
          <p:cNvSpPr txBox="1"/>
          <p:nvPr>
            <p:ph type="title"/>
          </p:nvPr>
        </p:nvSpPr>
        <p:spPr>
          <a:xfrm>
            <a:off x="0" y="519750"/>
            <a:ext cx="9144000" cy="2491800"/>
          </a:xfrm>
          <a:prstGeom prst="rect">
            <a:avLst/>
          </a:prstGeom>
          <a:solidFill>
            <a:srgbClr val="FFFFFF"/>
          </a:solidFill>
        </p:spPr>
        <p:txBody>
          <a:bodyPr anchorCtr="0" anchor="ctr" bIns="91425" lIns="91425" spcFirstLastPara="1" rIns="91425" wrap="square" tIns="91425">
            <a:noAutofit/>
          </a:bodyPr>
          <a:lstStyle/>
          <a:p>
            <a:pPr indent="0" lvl="0" marL="0" rtl="0" algn="ctr">
              <a:spcBef>
                <a:spcPts val="0"/>
              </a:spcBef>
              <a:spcAft>
                <a:spcPts val="0"/>
              </a:spcAft>
              <a:buNone/>
            </a:pPr>
            <a:r>
              <a:rPr lang="en" sz="3300"/>
              <a:t>Why is it important to fill other people’s buckets?</a:t>
            </a:r>
            <a:endParaRPr sz="3300"/>
          </a:p>
          <a:p>
            <a:pPr indent="0" lvl="0" marL="0" rtl="0" algn="ctr">
              <a:spcBef>
                <a:spcPts val="0"/>
              </a:spcBef>
              <a:spcAft>
                <a:spcPts val="0"/>
              </a:spcAft>
              <a:buNone/>
            </a:pPr>
            <a:r>
              <a:t/>
            </a:r>
            <a:endParaRPr sz="1800"/>
          </a:p>
          <a:p>
            <a:pPr indent="0" lvl="0" marL="0" rtl="0" algn="ctr">
              <a:spcBef>
                <a:spcPts val="0"/>
              </a:spcBef>
              <a:spcAft>
                <a:spcPts val="0"/>
              </a:spcAft>
              <a:buNone/>
            </a:pPr>
            <a:r>
              <a:rPr lang="en" sz="3300"/>
              <a:t>Pourquoi est-il important de remplir les seaux des autres ?</a:t>
            </a:r>
            <a:endParaRPr sz="3300"/>
          </a:p>
        </p:txBody>
      </p:sp>
      <p:pic>
        <p:nvPicPr>
          <p:cNvPr id="85" name="Google Shape;85;p16"/>
          <p:cNvPicPr preferRelativeResize="0"/>
          <p:nvPr/>
        </p:nvPicPr>
        <p:blipFill>
          <a:blip r:embed="rId3">
            <a:alphaModFix/>
          </a:blip>
          <a:stretch>
            <a:fillRect/>
          </a:stretch>
        </p:blipFill>
        <p:spPr>
          <a:xfrm>
            <a:off x="928675" y="2828913"/>
            <a:ext cx="7286625" cy="2314575"/>
          </a:xfrm>
          <a:prstGeom prst="rect">
            <a:avLst/>
          </a:prstGeom>
          <a:noFill/>
          <a:ln>
            <a:noFill/>
          </a:ln>
        </p:spPr>
      </p:pic>
      <p:sp>
        <p:nvSpPr>
          <p:cNvPr id="86" name="Google Shape;86;p16"/>
          <p:cNvSpPr/>
          <p:nvPr/>
        </p:nvSpPr>
        <p:spPr>
          <a:xfrm>
            <a:off x="0" y="4929175"/>
            <a:ext cx="9144000" cy="214200"/>
          </a:xfrm>
          <a:prstGeom prst="rect">
            <a:avLst/>
          </a:prstGeom>
          <a:solidFill>
            <a:srgbClr val="C9DAF8"/>
          </a:solidFill>
          <a:ln cap="flat" cmpd="sng" w="9525">
            <a:solidFill>
              <a:srgbClr val="C9DAF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6"/>
          <p:cNvSpPr/>
          <p:nvPr/>
        </p:nvSpPr>
        <p:spPr>
          <a:xfrm>
            <a:off x="0" y="0"/>
            <a:ext cx="9144000" cy="214200"/>
          </a:xfrm>
          <a:prstGeom prst="rect">
            <a:avLst/>
          </a:prstGeom>
          <a:solidFill>
            <a:srgbClr val="C9DAF8"/>
          </a:solidFill>
          <a:ln cap="flat" cmpd="sng" w="9525">
            <a:solidFill>
              <a:srgbClr val="C9DAF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9DAF8"/>
        </a:solidFill>
      </p:bgPr>
    </p:bg>
    <p:spTree>
      <p:nvGrpSpPr>
        <p:cNvPr id="91" name="Shape 91"/>
        <p:cNvGrpSpPr/>
        <p:nvPr/>
      </p:nvGrpSpPr>
      <p:grpSpPr>
        <a:xfrm>
          <a:off x="0" y="0"/>
          <a:ext cx="0" cy="0"/>
          <a:chOff x="0" y="0"/>
          <a:chExt cx="0" cy="0"/>
        </a:xfrm>
      </p:grpSpPr>
      <p:sp>
        <p:nvSpPr>
          <p:cNvPr id="92" name="Google Shape;92;p17"/>
          <p:cNvSpPr txBox="1"/>
          <p:nvPr>
            <p:ph type="title"/>
          </p:nvPr>
        </p:nvSpPr>
        <p:spPr>
          <a:xfrm>
            <a:off x="311700" y="140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1st Grade </a:t>
            </a:r>
            <a:r>
              <a:rPr b="1" lang="en"/>
              <a:t>: </a:t>
            </a:r>
            <a:r>
              <a:rPr b="1" lang="en" u="sng">
                <a:solidFill>
                  <a:srgbClr val="0000FF"/>
                </a:solidFill>
                <a:hlinkClick r:id="rId3"/>
              </a:rPr>
              <a:t>Coloring Pages</a:t>
            </a:r>
            <a:endParaRPr b="1">
              <a:solidFill>
                <a:srgbClr val="0000FF"/>
              </a:solidFill>
            </a:endParaRPr>
          </a:p>
          <a:p>
            <a:pPr indent="0" lvl="0" marL="0" rtl="0" algn="l">
              <a:spcBef>
                <a:spcPts val="0"/>
              </a:spcBef>
              <a:spcAft>
                <a:spcPts val="0"/>
              </a:spcAft>
              <a:buNone/>
            </a:pPr>
            <a:r>
              <a:rPr b="1" lang="en"/>
              <a:t>CP </a:t>
            </a:r>
            <a:r>
              <a:rPr b="1" lang="en"/>
              <a:t>: </a:t>
            </a:r>
            <a:r>
              <a:rPr b="1" lang="en" u="sng">
                <a:solidFill>
                  <a:srgbClr val="0000FF"/>
                </a:solidFill>
                <a:hlinkClick r:id="rId4"/>
              </a:rPr>
              <a:t>Pages à colorier</a:t>
            </a:r>
            <a:endParaRPr b="1">
              <a:solidFill>
                <a:srgbClr val="0000FF"/>
              </a:solidFill>
            </a:endParaRPr>
          </a:p>
        </p:txBody>
      </p:sp>
      <p:sp>
        <p:nvSpPr>
          <p:cNvPr id="93" name="Google Shape;93;p17"/>
          <p:cNvSpPr txBox="1"/>
          <p:nvPr>
            <p:ph idx="1" type="body"/>
          </p:nvPr>
        </p:nvSpPr>
        <p:spPr>
          <a:xfrm>
            <a:off x="311700" y="1304875"/>
            <a:ext cx="3999900" cy="34164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400">
                <a:solidFill>
                  <a:srgbClr val="231F20"/>
                </a:solidFill>
              </a:rPr>
              <a:t>In each star, write or draw one way that </a:t>
            </a:r>
            <a:r>
              <a:rPr lang="en" sz="2400" u="sng">
                <a:solidFill>
                  <a:srgbClr val="231F20"/>
                </a:solidFill>
              </a:rPr>
              <a:t>you</a:t>
            </a:r>
            <a:r>
              <a:rPr lang="en" sz="2400">
                <a:solidFill>
                  <a:srgbClr val="231F20"/>
                </a:solidFill>
              </a:rPr>
              <a:t> can fill someone else’s bucket</a:t>
            </a:r>
            <a:endParaRPr sz="2400">
              <a:solidFill>
                <a:srgbClr val="231F20"/>
              </a:solidFill>
            </a:endParaRPr>
          </a:p>
          <a:p>
            <a:pPr indent="0" lvl="0" marL="0" rtl="0" algn="l">
              <a:lnSpc>
                <a:spcPct val="115000"/>
              </a:lnSpc>
              <a:spcBef>
                <a:spcPts val="0"/>
              </a:spcBef>
              <a:spcAft>
                <a:spcPts val="0"/>
              </a:spcAft>
              <a:buNone/>
            </a:pPr>
            <a:r>
              <a:t/>
            </a:r>
            <a:endParaRPr sz="2400">
              <a:solidFill>
                <a:srgbClr val="231F20"/>
              </a:solidFill>
            </a:endParaRPr>
          </a:p>
          <a:p>
            <a:pPr indent="0" lvl="0" marL="0" rtl="0" algn="l">
              <a:lnSpc>
                <a:spcPct val="115000"/>
              </a:lnSpc>
              <a:spcBef>
                <a:spcPts val="0"/>
              </a:spcBef>
              <a:spcAft>
                <a:spcPts val="0"/>
              </a:spcAft>
              <a:buClr>
                <a:schemeClr val="dk1"/>
              </a:buClr>
              <a:buSzPts val="1100"/>
              <a:buFont typeface="Arial"/>
              <a:buNone/>
            </a:pPr>
            <a:r>
              <a:rPr lang="en" sz="2400">
                <a:solidFill>
                  <a:srgbClr val="231F20"/>
                </a:solidFill>
              </a:rPr>
              <a:t> </a:t>
            </a:r>
            <a:r>
              <a:rPr lang="en" sz="2400" u="sng">
                <a:solidFill>
                  <a:srgbClr val="1155CC"/>
                </a:solidFill>
                <a:hlinkClick r:id="rId5"/>
              </a:rPr>
              <a:t>Remplisseurs de Seaux</a:t>
            </a:r>
            <a:endParaRPr sz="2400">
              <a:solidFill>
                <a:srgbClr val="231F20"/>
              </a:solidFill>
            </a:endParaRPr>
          </a:p>
        </p:txBody>
      </p:sp>
      <p:sp>
        <p:nvSpPr>
          <p:cNvPr id="94" name="Google Shape;94;p17"/>
          <p:cNvSpPr txBox="1"/>
          <p:nvPr>
            <p:ph idx="2" type="body"/>
          </p:nvPr>
        </p:nvSpPr>
        <p:spPr>
          <a:xfrm>
            <a:off x="4832400" y="13048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t>Dans chaque étoile, écrivez ou dessinez une façon de remplir le seau de quelqu'un d'autre.</a:t>
            </a:r>
            <a:endParaRPr sz="2400"/>
          </a:p>
          <a:p>
            <a:pPr indent="0" lvl="0" marL="0" rtl="0" algn="l">
              <a:lnSpc>
                <a:spcPct val="115000"/>
              </a:lnSpc>
              <a:spcBef>
                <a:spcPts val="1600"/>
              </a:spcBef>
              <a:spcAft>
                <a:spcPts val="0"/>
              </a:spcAft>
              <a:buClr>
                <a:schemeClr val="dk1"/>
              </a:buClr>
              <a:buSzPts val="1100"/>
              <a:buFont typeface="Arial"/>
              <a:buNone/>
            </a:pPr>
            <a:r>
              <a:rPr lang="en" sz="2400" u="sng">
                <a:solidFill>
                  <a:srgbClr val="1155CC"/>
                </a:solidFill>
                <a:hlinkClick r:id="rId6"/>
              </a:rPr>
              <a:t>Remplisseurs de Seaux</a:t>
            </a:r>
            <a:endParaRPr sz="2400"/>
          </a:p>
        </p:txBody>
      </p:sp>
      <p:sp>
        <p:nvSpPr>
          <p:cNvPr id="95" name="Google Shape;95;p17"/>
          <p:cNvSpPr/>
          <p:nvPr/>
        </p:nvSpPr>
        <p:spPr>
          <a:xfrm>
            <a:off x="0" y="4929175"/>
            <a:ext cx="9144000" cy="214200"/>
          </a:xfrm>
          <a:prstGeom prst="rect">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17"/>
          <p:cNvSpPr/>
          <p:nvPr/>
        </p:nvSpPr>
        <p:spPr>
          <a:xfrm>
            <a:off x="0" y="-23825"/>
            <a:ext cx="9144000" cy="214200"/>
          </a:xfrm>
          <a:prstGeom prst="rect">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9DAF8"/>
        </a:solidFill>
      </p:bgPr>
    </p:bg>
    <p:spTree>
      <p:nvGrpSpPr>
        <p:cNvPr id="100" name="Shape 100"/>
        <p:cNvGrpSpPr/>
        <p:nvPr/>
      </p:nvGrpSpPr>
      <p:grpSpPr>
        <a:xfrm>
          <a:off x="0" y="0"/>
          <a:ext cx="0" cy="0"/>
          <a:chOff x="0" y="0"/>
          <a:chExt cx="0" cy="0"/>
        </a:xfrm>
      </p:grpSpPr>
      <p:sp>
        <p:nvSpPr>
          <p:cNvPr id="101" name="Google Shape;101;p18"/>
          <p:cNvSpPr txBox="1"/>
          <p:nvPr>
            <p:ph type="title"/>
          </p:nvPr>
        </p:nvSpPr>
        <p:spPr>
          <a:xfrm>
            <a:off x="311700" y="2164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2nd Grade : </a:t>
            </a:r>
            <a:r>
              <a:rPr b="1" lang="en"/>
              <a:t>Group Activity</a:t>
            </a:r>
            <a:endParaRPr b="1"/>
          </a:p>
          <a:p>
            <a:pPr indent="0" lvl="0" marL="0" rtl="0" algn="l">
              <a:spcBef>
                <a:spcPts val="0"/>
              </a:spcBef>
              <a:spcAft>
                <a:spcPts val="0"/>
              </a:spcAft>
              <a:buNone/>
            </a:pPr>
            <a:r>
              <a:rPr b="1" lang="en"/>
              <a:t>CE1 : Activité de Groupe</a:t>
            </a:r>
            <a:endParaRPr b="1"/>
          </a:p>
        </p:txBody>
      </p:sp>
      <p:sp>
        <p:nvSpPr>
          <p:cNvPr id="102" name="Google Shape;102;p18"/>
          <p:cNvSpPr txBox="1"/>
          <p:nvPr>
            <p:ph idx="1" type="body"/>
          </p:nvPr>
        </p:nvSpPr>
        <p:spPr>
          <a:xfrm>
            <a:off x="311700" y="1304875"/>
            <a:ext cx="3999900" cy="34164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231F20"/>
                </a:solidFill>
              </a:rPr>
              <a:t>I am going to write </a:t>
            </a:r>
            <a:r>
              <a:rPr lang="en" sz="1800" u="sng">
                <a:solidFill>
                  <a:srgbClr val="0000FF"/>
                </a:solidFill>
                <a:hlinkClick r:id="rId3"/>
              </a:rPr>
              <a:t>two columns</a:t>
            </a:r>
            <a:r>
              <a:rPr lang="en" sz="1800">
                <a:solidFill>
                  <a:srgbClr val="231F20"/>
                </a:solidFill>
              </a:rPr>
              <a:t> on the board: “Bucket Filling” and “Bucket Dipping”</a:t>
            </a:r>
            <a:endParaRPr sz="1800">
              <a:solidFill>
                <a:srgbClr val="231F20"/>
              </a:solidFill>
            </a:endParaRPr>
          </a:p>
          <a:p>
            <a:pPr indent="0" lvl="0" marL="0" rtl="0" algn="l">
              <a:lnSpc>
                <a:spcPct val="115000"/>
              </a:lnSpc>
              <a:spcBef>
                <a:spcPts val="0"/>
              </a:spcBef>
              <a:spcAft>
                <a:spcPts val="0"/>
              </a:spcAft>
              <a:buNone/>
            </a:pPr>
            <a:r>
              <a:t/>
            </a:r>
            <a:endParaRPr sz="1800">
              <a:solidFill>
                <a:srgbClr val="231F20"/>
              </a:solidFill>
            </a:endParaRPr>
          </a:p>
          <a:p>
            <a:pPr indent="-342900" lvl="0" marL="457200" rtl="0" algn="l">
              <a:lnSpc>
                <a:spcPct val="115000"/>
              </a:lnSpc>
              <a:spcBef>
                <a:spcPts val="0"/>
              </a:spcBef>
              <a:spcAft>
                <a:spcPts val="0"/>
              </a:spcAft>
              <a:buClr>
                <a:srgbClr val="231F20"/>
              </a:buClr>
              <a:buSzPts val="1800"/>
              <a:buChar char="●"/>
            </a:pPr>
            <a:r>
              <a:rPr lang="en" sz="1800">
                <a:solidFill>
                  <a:srgbClr val="231F20"/>
                </a:solidFill>
              </a:rPr>
              <a:t>What does each category mean?</a:t>
            </a:r>
            <a:endParaRPr sz="1800">
              <a:solidFill>
                <a:srgbClr val="231F20"/>
              </a:solidFill>
            </a:endParaRPr>
          </a:p>
          <a:p>
            <a:pPr indent="-342900" lvl="0" marL="457200" rtl="0" algn="l">
              <a:lnSpc>
                <a:spcPct val="115000"/>
              </a:lnSpc>
              <a:spcBef>
                <a:spcPts val="0"/>
              </a:spcBef>
              <a:spcAft>
                <a:spcPts val="0"/>
              </a:spcAft>
              <a:buClr>
                <a:srgbClr val="231F20"/>
              </a:buClr>
              <a:buSzPts val="1800"/>
              <a:buChar char="●"/>
            </a:pPr>
            <a:r>
              <a:rPr lang="en" sz="1800">
                <a:solidFill>
                  <a:srgbClr val="231F20"/>
                </a:solidFill>
              </a:rPr>
              <a:t>What are some examples of Bucket Filling?</a:t>
            </a:r>
            <a:endParaRPr sz="1800">
              <a:solidFill>
                <a:srgbClr val="231F20"/>
              </a:solidFill>
            </a:endParaRPr>
          </a:p>
          <a:p>
            <a:pPr indent="-342900" lvl="0" marL="457200" rtl="0" algn="l">
              <a:lnSpc>
                <a:spcPct val="115000"/>
              </a:lnSpc>
              <a:spcBef>
                <a:spcPts val="0"/>
              </a:spcBef>
              <a:spcAft>
                <a:spcPts val="0"/>
              </a:spcAft>
              <a:buClr>
                <a:srgbClr val="231F20"/>
              </a:buClr>
              <a:buSzPts val="1800"/>
              <a:buChar char="●"/>
            </a:pPr>
            <a:r>
              <a:rPr lang="en" sz="1800">
                <a:solidFill>
                  <a:srgbClr val="231F20"/>
                </a:solidFill>
              </a:rPr>
              <a:t>What are some examples of Bucket Dipping? </a:t>
            </a:r>
            <a:endParaRPr sz="1800"/>
          </a:p>
        </p:txBody>
      </p:sp>
      <p:sp>
        <p:nvSpPr>
          <p:cNvPr id="103" name="Google Shape;103;p18"/>
          <p:cNvSpPr txBox="1"/>
          <p:nvPr>
            <p:ph idx="2" type="body"/>
          </p:nvPr>
        </p:nvSpPr>
        <p:spPr>
          <a:xfrm>
            <a:off x="4832400" y="13048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800"/>
              <a:t>Je vais écrire deux colonnes au tableau : "Remplir du seau" et "Piller du seau"</a:t>
            </a:r>
            <a:endParaRPr sz="1800"/>
          </a:p>
          <a:p>
            <a:pPr indent="-342900" lvl="0" marL="457200" rtl="0" algn="l">
              <a:spcBef>
                <a:spcPts val="1600"/>
              </a:spcBef>
              <a:spcAft>
                <a:spcPts val="0"/>
              </a:spcAft>
              <a:buSzPts val="1800"/>
              <a:buChar char="●"/>
            </a:pPr>
            <a:r>
              <a:rPr lang="en" sz="1800"/>
              <a:t>Que signifie chaque catégorie ?</a:t>
            </a:r>
            <a:endParaRPr sz="1800"/>
          </a:p>
          <a:p>
            <a:pPr indent="-342900" lvl="0" marL="457200" rtl="0" algn="l">
              <a:spcBef>
                <a:spcPts val="0"/>
              </a:spcBef>
              <a:spcAft>
                <a:spcPts val="0"/>
              </a:spcAft>
              <a:buSzPts val="1800"/>
              <a:buChar char="●"/>
            </a:pPr>
            <a:r>
              <a:rPr lang="en" sz="1800"/>
              <a:t>Quels sont quelques exemples de </a:t>
            </a:r>
            <a:r>
              <a:rPr lang="en" sz="1800"/>
              <a:t>quelqu'un</a:t>
            </a:r>
            <a:r>
              <a:rPr lang="en" sz="1800"/>
              <a:t> remplit de seau ?</a:t>
            </a:r>
            <a:endParaRPr sz="1800"/>
          </a:p>
          <a:p>
            <a:pPr indent="-342900" lvl="0" marL="457200" rtl="0" algn="l">
              <a:spcBef>
                <a:spcPts val="0"/>
              </a:spcBef>
              <a:spcAft>
                <a:spcPts val="0"/>
              </a:spcAft>
              <a:buSzPts val="1800"/>
              <a:buChar char="●"/>
            </a:pPr>
            <a:r>
              <a:rPr lang="en" sz="1800"/>
              <a:t>Quels sont quelques exemples de quelqu’un pille du seau ? </a:t>
            </a:r>
            <a:endParaRPr sz="1800"/>
          </a:p>
          <a:p>
            <a:pPr indent="0" lvl="0" marL="0" rtl="0" algn="l">
              <a:spcBef>
                <a:spcPts val="1600"/>
              </a:spcBef>
              <a:spcAft>
                <a:spcPts val="1600"/>
              </a:spcAft>
              <a:buNone/>
            </a:pPr>
            <a:r>
              <a:t/>
            </a:r>
            <a:endParaRPr sz="1800"/>
          </a:p>
        </p:txBody>
      </p:sp>
      <p:sp>
        <p:nvSpPr>
          <p:cNvPr id="104" name="Google Shape;104;p18"/>
          <p:cNvSpPr/>
          <p:nvPr/>
        </p:nvSpPr>
        <p:spPr>
          <a:xfrm>
            <a:off x="0" y="4929175"/>
            <a:ext cx="9144000" cy="214200"/>
          </a:xfrm>
          <a:prstGeom prst="rect">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8"/>
          <p:cNvSpPr/>
          <p:nvPr/>
        </p:nvSpPr>
        <p:spPr>
          <a:xfrm>
            <a:off x="0" y="-23825"/>
            <a:ext cx="9144000" cy="214200"/>
          </a:xfrm>
          <a:prstGeom prst="rect">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