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Nunito"/>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italic.fntdata"/><Relationship Id="rId10" Type="http://schemas.openxmlformats.org/officeDocument/2006/relationships/slide" Target="slides/slide5.xml"/><Relationship Id="rId32" Type="http://schemas.openxmlformats.org/officeDocument/2006/relationships/font" Target="fonts/Nunito-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Nunito-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12da421b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12da421b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12da421b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12da421b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12da421b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12da421b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12da421b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12da421b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12da421b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12da421b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12da421b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12da421b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712da421b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12da421b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12da421ba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12da421ba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12da421ba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12da421b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12da421b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12da421b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12da421b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12da421b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animation after correcting French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12da421ba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12da421b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12da421ba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12da421ba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12da421ba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12da421b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712da421b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12da421b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12da421ba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12da421ba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142fc18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142fc18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12da421b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12da421b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12da421ba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12da421b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12da421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12da421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12da421b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12da421b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12da421b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12da421b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12da421b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12da421b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12da421b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12da421b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pic>
        <p:nvPicPr>
          <p:cNvPr id="14" name="Google Shape;14;p3"/>
          <p:cNvPicPr preferRelativeResize="0"/>
          <p:nvPr/>
        </p:nvPicPr>
        <p:blipFill>
          <a:blip r:embed="rId2">
            <a:alphaModFix amt="60000"/>
          </a:blip>
          <a:stretch>
            <a:fillRect/>
          </a:stretch>
        </p:blipFill>
        <p:spPr>
          <a:xfrm>
            <a:off x="0" y="0"/>
            <a:ext cx="5143499" cy="5143499"/>
          </a:xfrm>
          <a:prstGeom prst="rect">
            <a:avLst/>
          </a:prstGeom>
          <a:noFill/>
          <a:ln>
            <a:noFill/>
          </a:ln>
        </p:spPr>
      </p:pic>
      <p:pic>
        <p:nvPicPr>
          <p:cNvPr id="15" name="Google Shape;15;p3"/>
          <p:cNvPicPr preferRelativeResize="0"/>
          <p:nvPr/>
        </p:nvPicPr>
        <p:blipFill rotWithShape="1">
          <a:blip r:embed="rId3">
            <a:alphaModFix amt="60000"/>
          </a:blip>
          <a:srcRect b="0" l="0" r="22009" t="0"/>
          <a:stretch/>
        </p:blipFill>
        <p:spPr>
          <a:xfrm>
            <a:off x="5132625" y="0"/>
            <a:ext cx="4011375" cy="5143499"/>
          </a:xfrm>
          <a:prstGeom prst="rect">
            <a:avLst/>
          </a:prstGeom>
          <a:noFill/>
          <a:ln>
            <a:noFill/>
          </a:ln>
        </p:spPr>
      </p:pic>
      <p:sp>
        <p:nvSpPr>
          <p:cNvPr id="16" name="Google Shape;16;p3"/>
          <p:cNvSpPr txBox="1"/>
          <p:nvPr>
            <p:ph type="title"/>
          </p:nvPr>
        </p:nvSpPr>
        <p:spPr>
          <a:xfrm>
            <a:off x="311700" y="2150850"/>
            <a:ext cx="8520600" cy="841800"/>
          </a:xfrm>
          <a:prstGeom prst="rect">
            <a:avLst/>
          </a:prstGeom>
          <a:solidFill>
            <a:srgbClr val="FFFFFF"/>
          </a:solid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3000"/>
              <a:buFont typeface="Nunito"/>
              <a:buNone/>
              <a:defRPr b="1" sz="3000">
                <a:latin typeface="Nunito"/>
                <a:ea typeface="Nunito"/>
                <a:cs typeface="Nunito"/>
                <a:sym typeface="Nunito"/>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mt="20000"/>
          </a:blip>
          <a:stretch>
            <a:fillRect/>
          </a:stretch>
        </p:blipFill>
        <p:spPr>
          <a:xfrm>
            <a:off x="0" y="0"/>
            <a:ext cx="5143499" cy="5143499"/>
          </a:xfrm>
          <a:prstGeom prst="rect">
            <a:avLst/>
          </a:prstGeom>
          <a:noFill/>
          <a:ln>
            <a:noFill/>
          </a:ln>
        </p:spPr>
      </p:pic>
      <p:pic>
        <p:nvPicPr>
          <p:cNvPr id="24" name="Google Shape;24;p5"/>
          <p:cNvPicPr preferRelativeResize="0"/>
          <p:nvPr/>
        </p:nvPicPr>
        <p:blipFill rotWithShape="1">
          <a:blip r:embed="rId3">
            <a:alphaModFix amt="20000"/>
          </a:blip>
          <a:srcRect b="0" l="0" r="22233" t="0"/>
          <a:stretch/>
        </p:blipFill>
        <p:spPr>
          <a:xfrm>
            <a:off x="5132625" y="0"/>
            <a:ext cx="3999901" cy="5143499"/>
          </a:xfrm>
          <a:prstGeom prst="rect">
            <a:avLst/>
          </a:prstGeom>
          <a:noFill/>
          <a:ln>
            <a:noFill/>
          </a:ln>
        </p:spPr>
      </p:pic>
      <p:sp>
        <p:nvSpPr>
          <p:cNvPr id="25" name="Google Shape;25;p5"/>
          <p:cNvSpPr txBox="1"/>
          <p:nvPr>
            <p:ph type="title"/>
          </p:nvPr>
        </p:nvSpPr>
        <p:spPr>
          <a:xfrm>
            <a:off x="311700" y="445025"/>
            <a:ext cx="8520600" cy="707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Font typeface="Nunito"/>
              <a:buNone/>
              <a:defRPr b="1">
                <a:latin typeface="Nunito"/>
                <a:ea typeface="Nunito"/>
                <a:cs typeface="Nunito"/>
                <a:sym typeface="Nuni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lvl1pPr indent="-317500" lvl="0" marL="457200">
              <a:spcBef>
                <a:spcPts val="0"/>
              </a:spcBef>
              <a:spcAft>
                <a:spcPts val="0"/>
              </a:spcAft>
              <a:buSzPts val="1400"/>
              <a:buFont typeface="Lato"/>
              <a:buChar char="●"/>
              <a:defRPr sz="1400">
                <a:latin typeface="Lato"/>
                <a:ea typeface="Lato"/>
                <a:cs typeface="Lato"/>
                <a:sym typeface="Lato"/>
              </a:defRPr>
            </a:lvl1pPr>
            <a:lvl2pPr indent="-304800" lvl="1" marL="914400">
              <a:spcBef>
                <a:spcPts val="1600"/>
              </a:spcBef>
              <a:spcAft>
                <a:spcPts val="0"/>
              </a:spcAft>
              <a:buSzPts val="1200"/>
              <a:buFont typeface="Lato"/>
              <a:buChar char="○"/>
              <a:defRPr sz="1200">
                <a:latin typeface="Lato"/>
                <a:ea typeface="Lato"/>
                <a:cs typeface="Lato"/>
                <a:sym typeface="Lato"/>
              </a:defRPr>
            </a:lvl2pPr>
            <a:lvl3pPr indent="-304800" lvl="2" marL="1371600">
              <a:spcBef>
                <a:spcPts val="1600"/>
              </a:spcBef>
              <a:spcAft>
                <a:spcPts val="0"/>
              </a:spcAft>
              <a:buSzPts val="1200"/>
              <a:buFont typeface="Lato"/>
              <a:buChar char="■"/>
              <a:defRPr sz="1200">
                <a:latin typeface="Lato"/>
                <a:ea typeface="Lato"/>
                <a:cs typeface="Lato"/>
                <a:sym typeface="Lato"/>
              </a:defRPr>
            </a:lvl3pPr>
            <a:lvl4pPr indent="-304800" lvl="3" marL="1828800">
              <a:spcBef>
                <a:spcPts val="1600"/>
              </a:spcBef>
              <a:spcAft>
                <a:spcPts val="0"/>
              </a:spcAft>
              <a:buSzPts val="1200"/>
              <a:buFont typeface="Lato"/>
              <a:buChar char="●"/>
              <a:defRPr sz="1200">
                <a:latin typeface="Lato"/>
                <a:ea typeface="Lato"/>
                <a:cs typeface="Lato"/>
                <a:sym typeface="Lato"/>
              </a:defRPr>
            </a:lvl4pPr>
            <a:lvl5pPr indent="-304800" lvl="4" marL="2286000">
              <a:spcBef>
                <a:spcPts val="1600"/>
              </a:spcBef>
              <a:spcAft>
                <a:spcPts val="0"/>
              </a:spcAft>
              <a:buSzPts val="1200"/>
              <a:buFont typeface="Lato"/>
              <a:buChar char="○"/>
              <a:defRPr sz="1200">
                <a:latin typeface="Lato"/>
                <a:ea typeface="Lato"/>
                <a:cs typeface="Lato"/>
                <a:sym typeface="Lato"/>
              </a:defRPr>
            </a:lvl5pPr>
            <a:lvl6pPr indent="-304800" lvl="5" marL="2743200">
              <a:spcBef>
                <a:spcPts val="1600"/>
              </a:spcBef>
              <a:spcAft>
                <a:spcPts val="0"/>
              </a:spcAft>
              <a:buSzPts val="1200"/>
              <a:buFont typeface="Lato"/>
              <a:buChar char="■"/>
              <a:defRPr sz="1200">
                <a:latin typeface="Lato"/>
                <a:ea typeface="Lato"/>
                <a:cs typeface="Lato"/>
                <a:sym typeface="Lato"/>
              </a:defRPr>
            </a:lvl6pPr>
            <a:lvl7pPr indent="-304800" lvl="6" marL="3200400">
              <a:spcBef>
                <a:spcPts val="1600"/>
              </a:spcBef>
              <a:spcAft>
                <a:spcPts val="0"/>
              </a:spcAft>
              <a:buSzPts val="1200"/>
              <a:buFont typeface="Lato"/>
              <a:buChar char="●"/>
              <a:defRPr sz="1200">
                <a:latin typeface="Lato"/>
                <a:ea typeface="Lato"/>
                <a:cs typeface="Lato"/>
                <a:sym typeface="Lato"/>
              </a:defRPr>
            </a:lvl7pPr>
            <a:lvl8pPr indent="-304800" lvl="7" marL="3657600">
              <a:spcBef>
                <a:spcPts val="1600"/>
              </a:spcBef>
              <a:spcAft>
                <a:spcPts val="0"/>
              </a:spcAft>
              <a:buSzPts val="1200"/>
              <a:buFont typeface="Lato"/>
              <a:buChar char="○"/>
              <a:defRPr sz="1200">
                <a:latin typeface="Lato"/>
                <a:ea typeface="Lato"/>
                <a:cs typeface="Lato"/>
                <a:sym typeface="Lato"/>
              </a:defRPr>
            </a:lvl8pPr>
            <a:lvl9pPr indent="-304800" lvl="8" marL="4114800">
              <a:spcBef>
                <a:spcPts val="1600"/>
              </a:spcBef>
              <a:spcAft>
                <a:spcPts val="1600"/>
              </a:spcAft>
              <a:buSzPts val="1200"/>
              <a:buFont typeface="Lato"/>
              <a:buChar char="■"/>
              <a:defRPr sz="1200">
                <a:latin typeface="Lato"/>
                <a:ea typeface="Lato"/>
                <a:cs typeface="Lato"/>
                <a:sym typeface="Lato"/>
              </a:defRPr>
            </a:lvl9pPr>
          </a:lstStyle>
          <a:p/>
        </p:txBody>
      </p:sp>
      <p:sp>
        <p:nvSpPr>
          <p:cNvPr id="27" name="Google Shape;27;p5"/>
          <p:cNvSpPr txBox="1"/>
          <p:nvPr>
            <p:ph idx="2" type="body"/>
          </p:nvPr>
        </p:nvSpPr>
        <p:spPr>
          <a:xfrm>
            <a:off x="4832400" y="1152475"/>
            <a:ext cx="3999900" cy="3416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classroom.kidshealth.org/classroom/prekto2/personal/fitness/sportsmanship.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youtube.com/watch?v=0JvTJchlk48"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pic>
        <p:nvPicPr>
          <p:cNvPr id="58" name="Google Shape;58;p13"/>
          <p:cNvPicPr preferRelativeResize="0"/>
          <p:nvPr/>
        </p:nvPicPr>
        <p:blipFill>
          <a:blip r:embed="rId3">
            <a:alphaModFix/>
          </a:blip>
          <a:stretch>
            <a:fillRect/>
          </a:stretch>
        </p:blipFill>
        <p:spPr>
          <a:xfrm>
            <a:off x="0" y="0"/>
            <a:ext cx="9144001" cy="5143500"/>
          </a:xfrm>
          <a:prstGeom prst="rect">
            <a:avLst/>
          </a:prstGeom>
          <a:noFill/>
          <a:ln>
            <a:noFill/>
          </a:ln>
        </p:spPr>
      </p:pic>
      <p:sp>
        <p:nvSpPr>
          <p:cNvPr id="59" name="Google Shape;59;p13"/>
          <p:cNvSpPr txBox="1"/>
          <p:nvPr>
            <p:ph type="ctrTitle"/>
          </p:nvPr>
        </p:nvSpPr>
        <p:spPr>
          <a:xfrm>
            <a:off x="311708" y="8969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Sportsmanship</a:t>
            </a:r>
            <a:endParaRPr>
              <a:latin typeface="Nunito"/>
              <a:ea typeface="Nunito"/>
              <a:cs typeface="Nunito"/>
              <a:sym typeface="Nunito"/>
            </a:endParaRPr>
          </a:p>
          <a:p>
            <a:pPr indent="0" lvl="0" marL="0" rtl="0" algn="ctr">
              <a:spcBef>
                <a:spcPts val="0"/>
              </a:spcBef>
              <a:spcAft>
                <a:spcPts val="0"/>
              </a:spcAft>
              <a:buNone/>
            </a:pPr>
            <a:r>
              <a:rPr lang="en">
                <a:latin typeface="Nunito"/>
                <a:ea typeface="Nunito"/>
                <a:cs typeface="Nunito"/>
                <a:sym typeface="Nunito"/>
              </a:rPr>
              <a:t>L’Esprit Sportif</a:t>
            </a:r>
            <a:endParaRPr>
              <a:latin typeface="Nunito"/>
              <a:ea typeface="Nunito"/>
              <a:cs typeface="Nunito"/>
              <a:sym typeface="Nunito"/>
            </a:endParaRPr>
          </a:p>
        </p:txBody>
      </p:sp>
      <p:sp>
        <p:nvSpPr>
          <p:cNvPr id="60" name="Google Shape;60;p13"/>
          <p:cNvSpPr txBox="1"/>
          <p:nvPr>
            <p:ph idx="1" type="subTitle"/>
          </p:nvPr>
        </p:nvSpPr>
        <p:spPr>
          <a:xfrm>
            <a:off x="311700" y="29865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Rochambeau Counseling Department</a:t>
            </a:r>
            <a:endParaRPr>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9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Good Sport … </a:t>
            </a:r>
            <a:endParaRPr/>
          </a:p>
          <a:p>
            <a:pPr indent="0" lvl="0" marL="0" rtl="0" algn="l">
              <a:spcBef>
                <a:spcPts val="0"/>
              </a:spcBef>
              <a:spcAft>
                <a:spcPts val="0"/>
              </a:spcAft>
              <a:buNone/>
            </a:pPr>
            <a:r>
              <a:rPr lang="en"/>
              <a:t>Avoir un </a:t>
            </a:r>
            <a:r>
              <a:rPr lang="en"/>
              <a:t>Bon Esprit Sportif ... </a:t>
            </a:r>
            <a:endParaRPr/>
          </a:p>
        </p:txBody>
      </p:sp>
      <p:sp>
        <p:nvSpPr>
          <p:cNvPr id="118" name="Google Shape;118;p22"/>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Follows the rules</a:t>
            </a:r>
            <a:endParaRPr sz="1800"/>
          </a:p>
          <a:p>
            <a:pPr indent="-342900" lvl="0" marL="457200" rtl="0" algn="l">
              <a:spcBef>
                <a:spcPts val="0"/>
              </a:spcBef>
              <a:spcAft>
                <a:spcPts val="0"/>
              </a:spcAft>
              <a:buSzPts val="1800"/>
              <a:buChar char="●"/>
            </a:pPr>
            <a:r>
              <a:rPr lang="en" sz="1800"/>
              <a:t>Is nice to the other team</a:t>
            </a:r>
            <a:endParaRPr sz="1800"/>
          </a:p>
          <a:p>
            <a:pPr indent="-342900" lvl="0" marL="457200" rtl="0" algn="l">
              <a:spcBef>
                <a:spcPts val="0"/>
              </a:spcBef>
              <a:spcAft>
                <a:spcPts val="0"/>
              </a:spcAft>
              <a:buSzPts val="1800"/>
              <a:buChar char="●"/>
            </a:pPr>
            <a:r>
              <a:rPr lang="en" sz="1800"/>
              <a:t>Helps others</a:t>
            </a:r>
            <a:endParaRPr sz="1800"/>
          </a:p>
          <a:p>
            <a:pPr indent="-342900" lvl="0" marL="457200" rtl="0" algn="l">
              <a:spcBef>
                <a:spcPts val="0"/>
              </a:spcBef>
              <a:spcAft>
                <a:spcPts val="0"/>
              </a:spcAft>
              <a:buSzPts val="1800"/>
              <a:buChar char="●"/>
            </a:pPr>
            <a:r>
              <a:rPr lang="en" sz="1800"/>
              <a:t>Encourages people</a:t>
            </a:r>
            <a:endParaRPr sz="1800"/>
          </a:p>
          <a:p>
            <a:pPr indent="-342900" lvl="0" marL="457200" rtl="0" algn="l">
              <a:spcBef>
                <a:spcPts val="0"/>
              </a:spcBef>
              <a:spcAft>
                <a:spcPts val="0"/>
              </a:spcAft>
              <a:buSzPts val="1800"/>
              <a:buChar char="●"/>
            </a:pPr>
            <a:r>
              <a:rPr lang="en" sz="1800"/>
              <a:t>Focuses on having fun more than the score</a:t>
            </a:r>
            <a:endParaRPr sz="1800"/>
          </a:p>
        </p:txBody>
      </p:sp>
      <p:sp>
        <p:nvSpPr>
          <p:cNvPr id="119" name="Google Shape;119;p22"/>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Respecte les règles</a:t>
            </a:r>
            <a:endParaRPr sz="1800"/>
          </a:p>
          <a:p>
            <a:pPr indent="-342900" lvl="0" marL="457200" rtl="0" algn="l">
              <a:spcBef>
                <a:spcPts val="0"/>
              </a:spcBef>
              <a:spcAft>
                <a:spcPts val="0"/>
              </a:spcAft>
              <a:buSzPts val="1800"/>
              <a:buChar char="●"/>
            </a:pPr>
            <a:r>
              <a:rPr lang="en" sz="1800"/>
              <a:t>Est gentil avec l'autre équipe</a:t>
            </a:r>
            <a:endParaRPr sz="1800"/>
          </a:p>
          <a:p>
            <a:pPr indent="-342900" lvl="0" marL="457200" rtl="0" algn="l">
              <a:spcBef>
                <a:spcPts val="0"/>
              </a:spcBef>
              <a:spcAft>
                <a:spcPts val="0"/>
              </a:spcAft>
              <a:buSzPts val="1800"/>
              <a:buChar char="●"/>
            </a:pPr>
            <a:r>
              <a:rPr lang="en" sz="1800"/>
              <a:t>Aide les autres</a:t>
            </a:r>
            <a:endParaRPr sz="1800"/>
          </a:p>
          <a:p>
            <a:pPr indent="-342900" lvl="0" marL="457200" rtl="0" algn="l">
              <a:spcBef>
                <a:spcPts val="0"/>
              </a:spcBef>
              <a:spcAft>
                <a:spcPts val="0"/>
              </a:spcAft>
              <a:buSzPts val="1800"/>
              <a:buChar char="●"/>
            </a:pPr>
            <a:r>
              <a:rPr lang="en" sz="1800"/>
              <a:t>Encourage les gens</a:t>
            </a:r>
            <a:endParaRPr sz="1800"/>
          </a:p>
          <a:p>
            <a:pPr indent="-342900" lvl="0" marL="457200" rtl="0" algn="l">
              <a:spcBef>
                <a:spcPts val="0"/>
              </a:spcBef>
              <a:spcAft>
                <a:spcPts val="0"/>
              </a:spcAft>
              <a:buSzPts val="1800"/>
              <a:buChar char="●"/>
            </a:pPr>
            <a:r>
              <a:rPr lang="en" sz="1800"/>
              <a:t>A plaisir à s’amuser </a:t>
            </a:r>
            <a:r>
              <a:rPr lang="en" sz="1800"/>
              <a:t>plutôt</a:t>
            </a:r>
            <a:r>
              <a:rPr lang="en" sz="1800"/>
              <a:t> que de gagner</a:t>
            </a:r>
            <a:endParaRPr sz="1800"/>
          </a:p>
        </p:txBody>
      </p:sp>
      <p:pic>
        <p:nvPicPr>
          <p:cNvPr id="120" name="Google Shape;120;p22"/>
          <p:cNvPicPr preferRelativeResize="0"/>
          <p:nvPr/>
        </p:nvPicPr>
        <p:blipFill rotWithShape="1">
          <a:blip r:embed="rId3">
            <a:alphaModFix/>
          </a:blip>
          <a:srcRect b="6550" l="0" r="0" t="0"/>
          <a:stretch/>
        </p:blipFill>
        <p:spPr>
          <a:xfrm>
            <a:off x="1663197" y="3546523"/>
            <a:ext cx="1296900" cy="1336025"/>
          </a:xfrm>
          <a:prstGeom prst="rect">
            <a:avLst/>
          </a:prstGeom>
          <a:noFill/>
          <a:ln>
            <a:noFill/>
          </a:ln>
        </p:spPr>
      </p:pic>
      <p:pic>
        <p:nvPicPr>
          <p:cNvPr id="121" name="Google Shape;121;p22"/>
          <p:cNvPicPr preferRelativeResize="0"/>
          <p:nvPr/>
        </p:nvPicPr>
        <p:blipFill rotWithShape="1">
          <a:blip r:embed="rId3">
            <a:alphaModFix/>
          </a:blip>
          <a:srcRect b="6550" l="0" r="0" t="0"/>
          <a:stretch/>
        </p:blipFill>
        <p:spPr>
          <a:xfrm>
            <a:off x="6183897" y="3546523"/>
            <a:ext cx="1296900" cy="1336025"/>
          </a:xfrm>
          <a:prstGeom prst="rect">
            <a:avLst/>
          </a:prstGeom>
          <a:noFill/>
          <a:ln>
            <a:noFill/>
          </a:ln>
        </p:spPr>
      </p:pic>
      <p:sp>
        <p:nvSpPr>
          <p:cNvPr id="122" name="Google Shape;122;p22"/>
          <p:cNvSpPr txBox="1"/>
          <p:nvPr/>
        </p:nvSpPr>
        <p:spPr>
          <a:xfrm>
            <a:off x="6481250" y="3380875"/>
            <a:ext cx="834900" cy="5247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2B00"/>
                </a:solidFill>
                <a:latin typeface="Lato"/>
                <a:ea typeface="Lato"/>
                <a:cs typeface="Lato"/>
                <a:sym typeface="Lato"/>
              </a:rPr>
              <a:t>Bon travail ! </a:t>
            </a:r>
            <a:endParaRPr b="1">
              <a:solidFill>
                <a:srgbClr val="FF2B00"/>
              </a:solidFill>
              <a:latin typeface="Lato"/>
              <a:ea typeface="Lato"/>
              <a:cs typeface="Lato"/>
              <a:sym typeface="Lato"/>
            </a:endParaRPr>
          </a:p>
        </p:txBody>
      </p:sp>
      <p:sp>
        <p:nvSpPr>
          <p:cNvPr id="123" name="Google Shape;123;p22"/>
          <p:cNvSpPr/>
          <p:nvPr/>
        </p:nvSpPr>
        <p:spPr>
          <a:xfrm>
            <a:off x="6840200" y="3905575"/>
            <a:ext cx="255900" cy="40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87900" y="216425"/>
            <a:ext cx="8520600" cy="138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Good Sport Does NOT …</a:t>
            </a:r>
            <a:endParaRPr/>
          </a:p>
          <a:p>
            <a:pPr indent="0" lvl="0" marL="0" rtl="0" algn="l">
              <a:spcBef>
                <a:spcPts val="0"/>
              </a:spcBef>
              <a:spcAft>
                <a:spcPts val="0"/>
              </a:spcAft>
              <a:buNone/>
            </a:pPr>
            <a:r>
              <a:rPr lang="en"/>
              <a:t>Avoir un bon esprit sportif ce n'est PAS quelqu'un qui...</a:t>
            </a:r>
            <a:endParaRPr/>
          </a:p>
        </p:txBody>
      </p:sp>
      <p:sp>
        <p:nvSpPr>
          <p:cNvPr id="129" name="Google Shape;129;p23"/>
          <p:cNvSpPr txBox="1"/>
          <p:nvPr>
            <p:ph idx="1" type="body"/>
          </p:nvPr>
        </p:nvSpPr>
        <p:spPr>
          <a:xfrm>
            <a:off x="387900" y="16858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Brag about winning</a:t>
            </a:r>
            <a:endParaRPr sz="1800"/>
          </a:p>
          <a:p>
            <a:pPr indent="-342900" lvl="0" marL="457200" rtl="0" algn="l">
              <a:spcBef>
                <a:spcPts val="0"/>
              </a:spcBef>
              <a:spcAft>
                <a:spcPts val="0"/>
              </a:spcAft>
              <a:buSzPts val="1800"/>
              <a:buChar char="●"/>
            </a:pPr>
            <a:r>
              <a:rPr lang="en" sz="1800"/>
              <a:t>Complain about losing</a:t>
            </a:r>
            <a:endParaRPr sz="1800"/>
          </a:p>
          <a:p>
            <a:pPr indent="-342900" lvl="0" marL="457200" rtl="0" algn="l">
              <a:spcBef>
                <a:spcPts val="0"/>
              </a:spcBef>
              <a:spcAft>
                <a:spcPts val="0"/>
              </a:spcAft>
              <a:buSzPts val="1800"/>
              <a:buChar char="●"/>
            </a:pPr>
            <a:r>
              <a:rPr lang="en" sz="1800"/>
              <a:t>Blame others</a:t>
            </a:r>
            <a:endParaRPr sz="1800"/>
          </a:p>
          <a:p>
            <a:pPr indent="-342900" lvl="0" marL="457200" rtl="0" algn="l">
              <a:spcBef>
                <a:spcPts val="0"/>
              </a:spcBef>
              <a:spcAft>
                <a:spcPts val="0"/>
              </a:spcAft>
              <a:buSzPts val="1800"/>
              <a:buChar char="●"/>
            </a:pPr>
            <a:r>
              <a:rPr lang="en" sz="1800"/>
              <a:t>Tease others</a:t>
            </a:r>
            <a:endParaRPr sz="1800"/>
          </a:p>
          <a:p>
            <a:pPr indent="-342900" lvl="0" marL="457200" rtl="0" algn="l">
              <a:spcBef>
                <a:spcPts val="0"/>
              </a:spcBef>
              <a:spcAft>
                <a:spcPts val="0"/>
              </a:spcAft>
              <a:buSzPts val="1800"/>
              <a:buChar char="●"/>
            </a:pPr>
            <a:r>
              <a:rPr lang="en" sz="1800"/>
              <a:t>Cheat</a:t>
            </a:r>
            <a:endParaRPr sz="1800"/>
          </a:p>
          <a:p>
            <a:pPr indent="-342900" lvl="0" marL="457200" rtl="0" algn="l">
              <a:spcBef>
                <a:spcPts val="0"/>
              </a:spcBef>
              <a:spcAft>
                <a:spcPts val="0"/>
              </a:spcAft>
              <a:buSzPts val="1800"/>
              <a:buChar char="●"/>
            </a:pPr>
            <a:r>
              <a:rPr lang="en" sz="1800"/>
              <a:t>Kick, trip, shove, or hurt others</a:t>
            </a:r>
            <a:endParaRPr sz="1800"/>
          </a:p>
          <a:p>
            <a:pPr indent="-342900" lvl="0" marL="457200" rtl="0" algn="l">
              <a:spcBef>
                <a:spcPts val="0"/>
              </a:spcBef>
              <a:spcAft>
                <a:spcPts val="0"/>
              </a:spcAft>
              <a:buSzPts val="1800"/>
              <a:buChar char="●"/>
            </a:pPr>
            <a:r>
              <a:rPr lang="en" sz="1800"/>
              <a:t>Lie</a:t>
            </a:r>
            <a:endParaRPr sz="1800"/>
          </a:p>
        </p:txBody>
      </p:sp>
      <p:sp>
        <p:nvSpPr>
          <p:cNvPr id="130" name="Google Shape;130;p23"/>
          <p:cNvSpPr txBox="1"/>
          <p:nvPr>
            <p:ph idx="2" type="body"/>
          </p:nvPr>
        </p:nvSpPr>
        <p:spPr>
          <a:xfrm>
            <a:off x="4908600" y="16858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Se vante d'avoir gagné</a:t>
            </a:r>
            <a:endParaRPr sz="1800"/>
          </a:p>
          <a:p>
            <a:pPr indent="-342900" lvl="0" marL="457200" rtl="0" algn="l">
              <a:spcBef>
                <a:spcPts val="0"/>
              </a:spcBef>
              <a:spcAft>
                <a:spcPts val="0"/>
              </a:spcAft>
              <a:buSzPts val="1800"/>
              <a:buChar char="●"/>
            </a:pPr>
            <a:r>
              <a:rPr lang="en" sz="1800"/>
              <a:t>Se plaint d’avoir perdu</a:t>
            </a:r>
            <a:endParaRPr sz="1800"/>
          </a:p>
          <a:p>
            <a:pPr indent="-342900" lvl="0" marL="457200" rtl="0" algn="l">
              <a:spcBef>
                <a:spcPts val="0"/>
              </a:spcBef>
              <a:spcAft>
                <a:spcPts val="0"/>
              </a:spcAft>
              <a:buSzPts val="1800"/>
              <a:buChar char="●"/>
            </a:pPr>
            <a:r>
              <a:rPr lang="en" sz="1800"/>
              <a:t>Blâme les autres</a:t>
            </a:r>
            <a:endParaRPr sz="1800"/>
          </a:p>
          <a:p>
            <a:pPr indent="-342900" lvl="0" marL="457200" rtl="0" algn="l">
              <a:spcBef>
                <a:spcPts val="0"/>
              </a:spcBef>
              <a:spcAft>
                <a:spcPts val="0"/>
              </a:spcAft>
              <a:buSzPts val="1800"/>
              <a:buChar char="●"/>
            </a:pPr>
            <a:r>
              <a:rPr lang="en" sz="1800"/>
              <a:t>Taquine les autres</a:t>
            </a:r>
            <a:endParaRPr sz="1800"/>
          </a:p>
          <a:p>
            <a:pPr indent="-342900" lvl="0" marL="457200" rtl="0" algn="l">
              <a:spcBef>
                <a:spcPts val="0"/>
              </a:spcBef>
              <a:spcAft>
                <a:spcPts val="0"/>
              </a:spcAft>
              <a:buSzPts val="1800"/>
              <a:buChar char="●"/>
            </a:pPr>
            <a:r>
              <a:rPr lang="en" sz="1800"/>
              <a:t>Triche</a:t>
            </a:r>
            <a:endParaRPr sz="1800"/>
          </a:p>
          <a:p>
            <a:pPr indent="-342900" lvl="0" marL="457200" rtl="0" algn="l">
              <a:spcBef>
                <a:spcPts val="0"/>
              </a:spcBef>
              <a:spcAft>
                <a:spcPts val="0"/>
              </a:spcAft>
              <a:buSzPts val="1800"/>
              <a:buChar char="●"/>
            </a:pPr>
            <a:r>
              <a:rPr lang="en" sz="1800"/>
              <a:t>Donne des coups de pied, fait trébucher, pousse ou blesse les autres</a:t>
            </a:r>
            <a:endParaRPr sz="1800"/>
          </a:p>
          <a:p>
            <a:pPr indent="-342900" lvl="0" marL="457200" rtl="0" algn="l">
              <a:spcBef>
                <a:spcPts val="0"/>
              </a:spcBef>
              <a:spcAft>
                <a:spcPts val="0"/>
              </a:spcAft>
              <a:buSzPts val="1800"/>
              <a:buChar char="●"/>
            </a:pPr>
            <a:r>
              <a:rPr lang="en" sz="1800"/>
              <a:t>Ment</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1939825"/>
            <a:ext cx="8520600" cy="121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is it important to be a good sport?</a:t>
            </a:r>
            <a:endParaRPr/>
          </a:p>
          <a:p>
            <a:pPr indent="0" lvl="0" marL="0" rtl="0" algn="ctr">
              <a:spcBef>
                <a:spcPts val="0"/>
              </a:spcBef>
              <a:spcAft>
                <a:spcPts val="0"/>
              </a:spcAft>
              <a:buNone/>
            </a:pPr>
            <a:r>
              <a:rPr lang="en"/>
              <a:t>Pourquoi est-il important d'être un bon sportif?</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94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 Good Sport or Bad Sport ? </a:t>
            </a:r>
            <a:endParaRPr/>
          </a:p>
          <a:p>
            <a:pPr indent="0" lvl="0" marL="0" rtl="0" algn="l">
              <a:spcBef>
                <a:spcPts val="0"/>
              </a:spcBef>
              <a:spcAft>
                <a:spcPts val="0"/>
              </a:spcAft>
              <a:buNone/>
            </a:pPr>
            <a:r>
              <a:rPr lang="en"/>
              <a:t>Activité : Bon ou mauvais esprit sport ? </a:t>
            </a:r>
            <a:endParaRPr/>
          </a:p>
        </p:txBody>
      </p:sp>
      <p:sp>
        <p:nvSpPr>
          <p:cNvPr id="141" name="Google Shape;141;p25"/>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 am going to read some different scenarios</a:t>
            </a:r>
            <a:endParaRPr sz="1600"/>
          </a:p>
          <a:p>
            <a:pPr indent="-330200" lvl="0" marL="457200" rtl="0" algn="l">
              <a:spcBef>
                <a:spcPts val="0"/>
              </a:spcBef>
              <a:spcAft>
                <a:spcPts val="0"/>
              </a:spcAft>
              <a:buSzPts val="1600"/>
              <a:buChar char="●"/>
            </a:pPr>
            <a:r>
              <a:rPr lang="en" sz="1600"/>
              <a:t>For each scenario, one volunteer will come to the front of the room</a:t>
            </a:r>
            <a:endParaRPr sz="1600"/>
          </a:p>
          <a:p>
            <a:pPr indent="-330200" lvl="0" marL="457200" rtl="0" algn="l">
              <a:spcBef>
                <a:spcPts val="0"/>
              </a:spcBef>
              <a:spcAft>
                <a:spcPts val="0"/>
              </a:spcAft>
              <a:buSzPts val="1600"/>
              <a:buChar char="●"/>
            </a:pPr>
            <a:r>
              <a:rPr lang="en" sz="1600"/>
              <a:t>That volunteer will secretly be told whether to act like a good sport or a bad sport</a:t>
            </a:r>
            <a:endParaRPr sz="1600"/>
          </a:p>
          <a:p>
            <a:pPr indent="-330200" lvl="1" marL="914400" rtl="0" algn="l">
              <a:spcBef>
                <a:spcPts val="0"/>
              </a:spcBef>
              <a:spcAft>
                <a:spcPts val="0"/>
              </a:spcAft>
              <a:buSzPts val="1600"/>
              <a:buChar char="○"/>
            </a:pPr>
            <a:r>
              <a:rPr lang="en" sz="1600"/>
              <a:t>🙂 = Good Sport </a:t>
            </a:r>
            <a:endParaRPr sz="1600"/>
          </a:p>
          <a:p>
            <a:pPr indent="-330200" lvl="1" marL="914400" rtl="0" algn="l">
              <a:spcBef>
                <a:spcPts val="0"/>
              </a:spcBef>
              <a:spcAft>
                <a:spcPts val="0"/>
              </a:spcAft>
              <a:buSzPts val="1600"/>
              <a:buChar char="○"/>
            </a:pPr>
            <a:r>
              <a:rPr lang="en" sz="1600"/>
              <a:t>🙁 = Bad Sport</a:t>
            </a:r>
            <a:endParaRPr sz="1600"/>
          </a:p>
          <a:p>
            <a:pPr indent="-330200" lvl="0" marL="457200" rtl="0" algn="l">
              <a:spcBef>
                <a:spcPts val="0"/>
              </a:spcBef>
              <a:spcAft>
                <a:spcPts val="0"/>
              </a:spcAft>
              <a:buSzPts val="1600"/>
              <a:buChar char="●"/>
            </a:pPr>
            <a:r>
              <a:rPr lang="en" sz="1600"/>
              <a:t>As a class, we will guess whether they are being a good sport or a bad sport. </a:t>
            </a:r>
            <a:endParaRPr sz="1600"/>
          </a:p>
        </p:txBody>
      </p:sp>
      <p:sp>
        <p:nvSpPr>
          <p:cNvPr id="142" name="Google Shape;142;p25"/>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Je vais vous lire quelques scénarios différents</a:t>
            </a:r>
            <a:endParaRPr sz="1600"/>
          </a:p>
          <a:p>
            <a:pPr indent="-330200" lvl="0" marL="457200" rtl="0" algn="l">
              <a:spcBef>
                <a:spcPts val="0"/>
              </a:spcBef>
              <a:spcAft>
                <a:spcPts val="0"/>
              </a:spcAft>
              <a:buSzPts val="1600"/>
              <a:buChar char="●"/>
            </a:pPr>
            <a:r>
              <a:rPr lang="en" sz="1600"/>
              <a:t>Pour chaque scénario, un volontaire se présentera à l'avant de la salle</a:t>
            </a:r>
            <a:endParaRPr sz="1600"/>
          </a:p>
          <a:p>
            <a:pPr indent="-330200" lvl="0" marL="457200" rtl="0" algn="l">
              <a:spcBef>
                <a:spcPts val="0"/>
              </a:spcBef>
              <a:spcAft>
                <a:spcPts val="0"/>
              </a:spcAft>
              <a:buSzPts val="1600"/>
              <a:buChar char="●"/>
            </a:pPr>
            <a:r>
              <a:rPr lang="en" sz="1600"/>
              <a:t>Ce volontaire se verra secrètement dire s'il doit se comporter comme un bon ou un mauvais sportif</a:t>
            </a:r>
            <a:endParaRPr sz="1600"/>
          </a:p>
          <a:p>
            <a:pPr indent="-330200" lvl="1" marL="914400" rtl="0" algn="l">
              <a:spcBef>
                <a:spcPts val="0"/>
              </a:spcBef>
              <a:spcAft>
                <a:spcPts val="0"/>
              </a:spcAft>
              <a:buSzPts val="1600"/>
              <a:buChar char="○"/>
            </a:pPr>
            <a:r>
              <a:rPr lang="en" sz="1600"/>
              <a:t>🙂 = Bon esprit Sportif </a:t>
            </a:r>
            <a:endParaRPr sz="1600"/>
          </a:p>
          <a:p>
            <a:pPr indent="-330200" lvl="1" marL="914400" rtl="0" algn="l">
              <a:spcBef>
                <a:spcPts val="0"/>
              </a:spcBef>
              <a:spcAft>
                <a:spcPts val="0"/>
              </a:spcAft>
              <a:buSzPts val="1600"/>
              <a:buChar char="○"/>
            </a:pPr>
            <a:r>
              <a:rPr lang="en" sz="1600"/>
              <a:t>🙁 = Mauvais esprit sportif</a:t>
            </a:r>
            <a:endParaRPr sz="1600"/>
          </a:p>
          <a:p>
            <a:pPr indent="-330200" lvl="0" marL="457200" rtl="0" algn="l">
              <a:spcBef>
                <a:spcPts val="0"/>
              </a:spcBef>
              <a:spcAft>
                <a:spcPts val="0"/>
              </a:spcAft>
              <a:buSzPts val="1600"/>
              <a:buChar char="●"/>
            </a:pPr>
            <a:r>
              <a:rPr lang="en" sz="1600"/>
              <a:t>Dans chaque </a:t>
            </a:r>
            <a:r>
              <a:rPr lang="en" sz="1600"/>
              <a:t>scénario</a:t>
            </a:r>
            <a:r>
              <a:rPr lang="en" sz="1600"/>
              <a:t>, nous dev</a:t>
            </a:r>
            <a:r>
              <a:rPr lang="en" sz="1600"/>
              <a:t>i</a:t>
            </a:r>
            <a:r>
              <a:rPr lang="en" sz="1600"/>
              <a:t>nerons s'il s'agit d'un bon ou d'un mauvais esprit sportif.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 1 </a:t>
            </a:r>
            <a:endParaRPr/>
          </a:p>
        </p:txBody>
      </p:sp>
      <p:sp>
        <p:nvSpPr>
          <p:cNvPr id="148" name="Google Shape;148;p26"/>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Your soccer team needs one more goal to tie the game. Logan dribbles the ball down the field and kicks, but misses the goal. Your team loses.</a:t>
            </a:r>
            <a:endParaRPr sz="1800"/>
          </a:p>
        </p:txBody>
      </p:sp>
      <p:sp>
        <p:nvSpPr>
          <p:cNvPr id="149" name="Google Shape;149;p26"/>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Votre équipe de football a besoin d'un but de plus pour égaliser. Logan dribble le ballon sur le terrain et tire, mais rate le but. Votre équipe perd.</a:t>
            </a:r>
            <a:endParaRPr sz="1800"/>
          </a:p>
          <a:p>
            <a:pPr indent="0" lvl="0" marL="0" rtl="0" algn="l">
              <a:spcBef>
                <a:spcPts val="1600"/>
              </a:spcBef>
              <a:spcAft>
                <a:spcPts val="0"/>
              </a:spcAft>
              <a:buClr>
                <a:schemeClr val="dk1"/>
              </a:buClr>
              <a:buSzPts val="1100"/>
              <a:buFont typeface="Arial"/>
              <a:buNone/>
            </a:pPr>
            <a:r>
              <a:t/>
            </a:r>
            <a:endParaRPr sz="1800"/>
          </a:p>
          <a:p>
            <a:pPr indent="0" lvl="0" marL="0" rtl="0" algn="l">
              <a:spcBef>
                <a:spcPts val="1600"/>
              </a:spcBef>
              <a:spcAft>
                <a:spcPts val="1600"/>
              </a:spcAft>
              <a:buNone/>
            </a:pPr>
            <a:r>
              <a:t/>
            </a:r>
            <a:endParaRPr sz="1800"/>
          </a:p>
        </p:txBody>
      </p:sp>
      <p:pic>
        <p:nvPicPr>
          <p:cNvPr id="150" name="Google Shape;150;p26"/>
          <p:cNvPicPr preferRelativeResize="0"/>
          <p:nvPr/>
        </p:nvPicPr>
        <p:blipFill>
          <a:blip r:embed="rId3">
            <a:alphaModFix/>
          </a:blip>
          <a:stretch>
            <a:fillRect/>
          </a:stretch>
        </p:blipFill>
        <p:spPr>
          <a:xfrm>
            <a:off x="1419900" y="3090175"/>
            <a:ext cx="1783500" cy="1783500"/>
          </a:xfrm>
          <a:prstGeom prst="rect">
            <a:avLst/>
          </a:prstGeom>
          <a:noFill/>
          <a:ln>
            <a:noFill/>
          </a:ln>
        </p:spPr>
      </p:pic>
      <p:pic>
        <p:nvPicPr>
          <p:cNvPr id="151" name="Google Shape;151;p26"/>
          <p:cNvPicPr preferRelativeResize="0"/>
          <p:nvPr/>
        </p:nvPicPr>
        <p:blipFill>
          <a:blip r:embed="rId3">
            <a:alphaModFix/>
          </a:blip>
          <a:stretch>
            <a:fillRect/>
          </a:stretch>
        </p:blipFill>
        <p:spPr>
          <a:xfrm>
            <a:off x="5940600" y="3166375"/>
            <a:ext cx="1783500" cy="178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 2</a:t>
            </a:r>
            <a:endParaRPr/>
          </a:p>
        </p:txBody>
      </p:sp>
      <p:sp>
        <p:nvSpPr>
          <p:cNvPr id="157" name="Google Shape;157;p27"/>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Your team just lost a baseball game. Your friend, Emily, is on the winning team. She comes over to talk to you.</a:t>
            </a:r>
            <a:endParaRPr sz="1800"/>
          </a:p>
        </p:txBody>
      </p:sp>
      <p:sp>
        <p:nvSpPr>
          <p:cNvPr id="158" name="Google Shape;158;p27"/>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Ton équipe vient de perdre un match de base-ball. Ton amie, Emily, fait partie de l'équipe gagnante. Elle vient te parler.</a:t>
            </a:r>
            <a:endParaRPr sz="1800"/>
          </a:p>
          <a:p>
            <a:pPr indent="0" lvl="0" marL="0" rtl="0" algn="l">
              <a:spcBef>
                <a:spcPts val="1600"/>
              </a:spcBef>
              <a:spcAft>
                <a:spcPts val="0"/>
              </a:spcAft>
              <a:buClr>
                <a:schemeClr val="dk1"/>
              </a:buClr>
              <a:buSzPts val="1100"/>
              <a:buFont typeface="Arial"/>
              <a:buNone/>
            </a:pPr>
            <a:r>
              <a:t/>
            </a:r>
            <a:endParaRPr sz="1800"/>
          </a:p>
          <a:p>
            <a:pPr indent="0" lvl="0" marL="0" rtl="0" algn="l">
              <a:spcBef>
                <a:spcPts val="1600"/>
              </a:spcBef>
              <a:spcAft>
                <a:spcPts val="1600"/>
              </a:spcAft>
              <a:buNone/>
            </a:pPr>
            <a:r>
              <a:t/>
            </a:r>
            <a:endParaRPr sz="1800"/>
          </a:p>
        </p:txBody>
      </p:sp>
      <p:pic>
        <p:nvPicPr>
          <p:cNvPr id="159" name="Google Shape;159;p27"/>
          <p:cNvPicPr preferRelativeResize="0"/>
          <p:nvPr/>
        </p:nvPicPr>
        <p:blipFill>
          <a:blip r:embed="rId3">
            <a:alphaModFix/>
          </a:blip>
          <a:stretch>
            <a:fillRect/>
          </a:stretch>
        </p:blipFill>
        <p:spPr>
          <a:xfrm>
            <a:off x="1387782" y="2639067"/>
            <a:ext cx="1847725" cy="2254082"/>
          </a:xfrm>
          <a:prstGeom prst="rect">
            <a:avLst/>
          </a:prstGeom>
          <a:noFill/>
          <a:ln>
            <a:noFill/>
          </a:ln>
        </p:spPr>
      </p:pic>
      <p:pic>
        <p:nvPicPr>
          <p:cNvPr id="160" name="Google Shape;160;p27"/>
          <p:cNvPicPr preferRelativeResize="0"/>
          <p:nvPr/>
        </p:nvPicPr>
        <p:blipFill>
          <a:blip r:embed="rId3">
            <a:alphaModFix/>
          </a:blip>
          <a:stretch>
            <a:fillRect/>
          </a:stretch>
        </p:blipFill>
        <p:spPr>
          <a:xfrm>
            <a:off x="6090986" y="3017025"/>
            <a:ext cx="1482725" cy="180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 3</a:t>
            </a:r>
            <a:endParaRPr/>
          </a:p>
        </p:txBody>
      </p:sp>
      <p:sp>
        <p:nvSpPr>
          <p:cNvPr id="166" name="Google Shape;166;p28"/>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You’re really good at basketball and score lots of points for your team. A new kid, Kevin, just joined the team. He’s never played basketball before and he isn’t too good yet. The coach asks you to sit out at the end of the game so Kevin can have a turn.</a:t>
            </a:r>
            <a:endParaRPr sz="1800"/>
          </a:p>
        </p:txBody>
      </p:sp>
      <p:sp>
        <p:nvSpPr>
          <p:cNvPr id="167" name="Google Shape;167;p28"/>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Vous êtes vraiment bon au basket et vous marquez beaucoup de points pour votre équipe. Un nouveau venu, Kevin, vient de rejoindre l'équipe. Il n'a jamais joué au basket avant et il n'est pas encore très bon. L'entraîneur vous demande de vous asseoir à la fin du match pour que Kevin puisse avoir son tour.</a:t>
            </a:r>
            <a:endParaRPr sz="1800"/>
          </a:p>
          <a:p>
            <a:pPr indent="0" lvl="0" marL="0" rtl="0" algn="l">
              <a:spcBef>
                <a:spcPts val="1600"/>
              </a:spcBef>
              <a:spcAft>
                <a:spcPts val="0"/>
              </a:spcAft>
              <a:buClr>
                <a:schemeClr val="dk1"/>
              </a:buClr>
              <a:buSzPts val="1100"/>
              <a:buFont typeface="Arial"/>
              <a:buNone/>
            </a:pPr>
            <a:r>
              <a:t/>
            </a:r>
            <a:endParaRPr sz="1800"/>
          </a:p>
          <a:p>
            <a:pPr indent="0" lvl="0" marL="0" rtl="0" algn="l">
              <a:spcBef>
                <a:spcPts val="1600"/>
              </a:spcBef>
              <a:spcAft>
                <a:spcPts val="1600"/>
              </a:spcAft>
              <a:buNone/>
            </a:pPr>
            <a:r>
              <a:t/>
            </a:r>
            <a:endParaRPr sz="1800"/>
          </a:p>
        </p:txBody>
      </p:sp>
      <p:pic>
        <p:nvPicPr>
          <p:cNvPr id="168" name="Google Shape;168;p28"/>
          <p:cNvPicPr preferRelativeResize="0"/>
          <p:nvPr/>
        </p:nvPicPr>
        <p:blipFill>
          <a:blip r:embed="rId3">
            <a:alphaModFix/>
          </a:blip>
          <a:stretch>
            <a:fillRect/>
          </a:stretch>
        </p:blipFill>
        <p:spPr>
          <a:xfrm>
            <a:off x="1809738" y="3871675"/>
            <a:ext cx="1003825" cy="1003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 4</a:t>
            </a:r>
            <a:endParaRPr/>
          </a:p>
        </p:txBody>
      </p:sp>
      <p:sp>
        <p:nvSpPr>
          <p:cNvPr id="174" name="Google Shape;174;p29"/>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Your team just won a soccer game. Your friend, Molly, is on the losing team. She comes over to talk to you. </a:t>
            </a:r>
            <a:endParaRPr sz="1800"/>
          </a:p>
        </p:txBody>
      </p:sp>
      <p:sp>
        <p:nvSpPr>
          <p:cNvPr id="175" name="Google Shape;175;p29"/>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Votre équipe vient de gagner un match de football. Votre amie, Molly, fait partie de l'équipe perdante. Elle vient te parler. </a:t>
            </a:r>
            <a:endParaRPr sz="1800"/>
          </a:p>
          <a:p>
            <a:pPr indent="0" lvl="0" marL="0" rtl="0" algn="l">
              <a:spcBef>
                <a:spcPts val="1600"/>
              </a:spcBef>
              <a:spcAft>
                <a:spcPts val="0"/>
              </a:spcAft>
              <a:buClr>
                <a:schemeClr val="dk1"/>
              </a:buClr>
              <a:buSzPts val="1100"/>
              <a:buFont typeface="Arial"/>
              <a:buNone/>
            </a:pPr>
            <a:r>
              <a:t/>
            </a:r>
            <a:endParaRPr sz="1800"/>
          </a:p>
          <a:p>
            <a:pPr indent="0" lvl="0" marL="0" rtl="0" algn="l">
              <a:spcBef>
                <a:spcPts val="1600"/>
              </a:spcBef>
              <a:spcAft>
                <a:spcPts val="1600"/>
              </a:spcAft>
              <a:buNone/>
            </a:pPr>
            <a:r>
              <a:t/>
            </a:r>
            <a:endParaRPr sz="1800"/>
          </a:p>
        </p:txBody>
      </p:sp>
      <p:pic>
        <p:nvPicPr>
          <p:cNvPr id="176" name="Google Shape;176;p29"/>
          <p:cNvPicPr preferRelativeResize="0"/>
          <p:nvPr/>
        </p:nvPicPr>
        <p:blipFill>
          <a:blip r:embed="rId3">
            <a:alphaModFix/>
          </a:blip>
          <a:stretch>
            <a:fillRect/>
          </a:stretch>
        </p:blipFill>
        <p:spPr>
          <a:xfrm>
            <a:off x="1399700" y="2761200"/>
            <a:ext cx="1823900" cy="2188675"/>
          </a:xfrm>
          <a:prstGeom prst="rect">
            <a:avLst/>
          </a:prstGeom>
          <a:noFill/>
          <a:ln>
            <a:noFill/>
          </a:ln>
        </p:spPr>
      </p:pic>
      <p:pic>
        <p:nvPicPr>
          <p:cNvPr id="177" name="Google Shape;177;p29"/>
          <p:cNvPicPr preferRelativeResize="0"/>
          <p:nvPr/>
        </p:nvPicPr>
        <p:blipFill>
          <a:blip r:embed="rId4">
            <a:alphaModFix/>
          </a:blip>
          <a:stretch>
            <a:fillRect/>
          </a:stretch>
        </p:blipFill>
        <p:spPr>
          <a:xfrm>
            <a:off x="5920400" y="2943587"/>
            <a:ext cx="1823900" cy="1823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 5</a:t>
            </a:r>
            <a:endParaRPr/>
          </a:p>
        </p:txBody>
      </p:sp>
      <p:sp>
        <p:nvSpPr>
          <p:cNvPr id="183" name="Google Shape;183;p30"/>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Robbie is the worst sports player in the class. Your coach assigns teams randomly for gym class and Robbie just got put on your team.</a:t>
            </a:r>
            <a:endParaRPr sz="1800"/>
          </a:p>
        </p:txBody>
      </p:sp>
      <p:sp>
        <p:nvSpPr>
          <p:cNvPr id="184" name="Google Shape;184;p30"/>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Robbie est le pire joueur de sport de la classe. Votre entraîneur assigne des équipes au hasard pour le cours de gym et Robbie vient d'être placé dans votre équipe.</a:t>
            </a:r>
            <a:endParaRPr sz="1800"/>
          </a:p>
          <a:p>
            <a:pPr indent="0" lvl="0" marL="0" rtl="0" algn="l">
              <a:spcBef>
                <a:spcPts val="1600"/>
              </a:spcBef>
              <a:spcAft>
                <a:spcPts val="0"/>
              </a:spcAft>
              <a:buClr>
                <a:schemeClr val="dk1"/>
              </a:buClr>
              <a:buSzPts val="1100"/>
              <a:buFont typeface="Arial"/>
              <a:buNone/>
            </a:pPr>
            <a:r>
              <a:t/>
            </a:r>
            <a:endParaRPr sz="1800"/>
          </a:p>
          <a:p>
            <a:pPr indent="0" lvl="0" marL="0" rtl="0" algn="l">
              <a:spcBef>
                <a:spcPts val="1600"/>
              </a:spcBef>
              <a:spcAft>
                <a:spcPts val="1600"/>
              </a:spcAft>
              <a:buNone/>
            </a:pPr>
            <a:r>
              <a:t/>
            </a:r>
            <a:endParaRPr sz="1800"/>
          </a:p>
        </p:txBody>
      </p:sp>
      <p:pic>
        <p:nvPicPr>
          <p:cNvPr id="185" name="Google Shape;185;p30"/>
          <p:cNvPicPr preferRelativeResize="0"/>
          <p:nvPr/>
        </p:nvPicPr>
        <p:blipFill>
          <a:blip r:embed="rId3">
            <a:alphaModFix/>
          </a:blip>
          <a:stretch>
            <a:fillRect/>
          </a:stretch>
        </p:blipFill>
        <p:spPr>
          <a:xfrm>
            <a:off x="1509944" y="2888694"/>
            <a:ext cx="1196575" cy="1966925"/>
          </a:xfrm>
          <a:prstGeom prst="rect">
            <a:avLst/>
          </a:prstGeom>
          <a:noFill/>
          <a:ln>
            <a:noFill/>
          </a:ln>
        </p:spPr>
      </p:pic>
      <p:pic>
        <p:nvPicPr>
          <p:cNvPr id="186" name="Google Shape;186;p30"/>
          <p:cNvPicPr preferRelativeResize="0"/>
          <p:nvPr/>
        </p:nvPicPr>
        <p:blipFill>
          <a:blip r:embed="rId4">
            <a:alphaModFix/>
          </a:blip>
          <a:stretch>
            <a:fillRect/>
          </a:stretch>
        </p:blipFill>
        <p:spPr>
          <a:xfrm>
            <a:off x="6854250" y="2906747"/>
            <a:ext cx="1292348" cy="1966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 6</a:t>
            </a:r>
            <a:endParaRPr/>
          </a:p>
        </p:txBody>
      </p:sp>
      <p:sp>
        <p:nvSpPr>
          <p:cNvPr id="192" name="Google Shape;192;p31"/>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The score is tied and there are 5 seconds left in the soccer game. Your teammate Michelle isn’t usually great at sports but she gets the ball. She runs fast and scores a goal … in the wrong net. The other team wins. </a:t>
            </a:r>
            <a:endParaRPr sz="1800"/>
          </a:p>
        </p:txBody>
      </p:sp>
      <p:sp>
        <p:nvSpPr>
          <p:cNvPr id="193" name="Google Shape;193;p31"/>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Le score est à égalité et il reste 5 secondes dans le match de football. Votre coéquipière Michelle n'est généralement pas douée pour le sport, mais elle a le ballon. Elle court vite et marque un but... dans le mauvais camp. L'autre équipe gagne. </a:t>
            </a:r>
            <a:endParaRPr sz="1800"/>
          </a:p>
          <a:p>
            <a:pPr indent="0" lvl="0" marL="0" rtl="0" algn="l">
              <a:spcBef>
                <a:spcPts val="1600"/>
              </a:spcBef>
              <a:spcAft>
                <a:spcPts val="0"/>
              </a:spcAft>
              <a:buClr>
                <a:schemeClr val="dk1"/>
              </a:buClr>
              <a:buSzPts val="1100"/>
              <a:buFont typeface="Arial"/>
              <a:buNone/>
            </a:pPr>
            <a:r>
              <a:t/>
            </a:r>
            <a:endParaRPr sz="1800"/>
          </a:p>
          <a:p>
            <a:pPr indent="0" lvl="0" marL="0" rtl="0" algn="l">
              <a:spcBef>
                <a:spcPts val="1600"/>
              </a:spcBef>
              <a:spcAft>
                <a:spcPts val="1600"/>
              </a:spcAft>
              <a:buNone/>
            </a:pPr>
            <a:r>
              <a:t/>
            </a:r>
            <a:endParaRPr sz="1800"/>
          </a:p>
        </p:txBody>
      </p:sp>
      <p:pic>
        <p:nvPicPr>
          <p:cNvPr id="194" name="Google Shape;194;p31"/>
          <p:cNvPicPr preferRelativeResize="0"/>
          <p:nvPr/>
        </p:nvPicPr>
        <p:blipFill>
          <a:blip r:embed="rId3">
            <a:alphaModFix amt="80000"/>
          </a:blip>
          <a:stretch>
            <a:fillRect/>
          </a:stretch>
        </p:blipFill>
        <p:spPr>
          <a:xfrm>
            <a:off x="1742281" y="3666476"/>
            <a:ext cx="1138726" cy="11942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9561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Nunito"/>
                <a:ea typeface="Nunito"/>
                <a:cs typeface="Nunito"/>
                <a:sym typeface="Nunito"/>
              </a:rPr>
              <a:t>Raise Your Hand If …</a:t>
            </a:r>
            <a:endParaRPr b="1">
              <a:latin typeface="Nunito"/>
              <a:ea typeface="Nunito"/>
              <a:cs typeface="Nunito"/>
              <a:sym typeface="Nunito"/>
            </a:endParaRPr>
          </a:p>
          <a:p>
            <a:pPr indent="0" lvl="0" marL="0" rtl="0" algn="l">
              <a:spcBef>
                <a:spcPts val="0"/>
              </a:spcBef>
              <a:spcAft>
                <a:spcPts val="0"/>
              </a:spcAft>
              <a:buNone/>
            </a:pPr>
            <a:r>
              <a:rPr b="1" lang="en">
                <a:latin typeface="Nunito"/>
                <a:ea typeface="Nunito"/>
                <a:cs typeface="Nunito"/>
                <a:sym typeface="Nunito"/>
              </a:rPr>
              <a:t>Lève la main si ...</a:t>
            </a:r>
            <a:endParaRPr b="1">
              <a:latin typeface="Nunito"/>
              <a:ea typeface="Nunito"/>
              <a:cs typeface="Nunito"/>
              <a:sym typeface="Nunito"/>
            </a:endParaRPr>
          </a:p>
        </p:txBody>
      </p:sp>
      <p:sp>
        <p:nvSpPr>
          <p:cNvPr id="66" name="Google Shape;66;p14"/>
          <p:cNvSpPr txBox="1"/>
          <p:nvPr>
            <p:ph idx="1" type="body"/>
          </p:nvPr>
        </p:nvSpPr>
        <p:spPr>
          <a:xfrm>
            <a:off x="311700" y="1533475"/>
            <a:ext cx="3999900" cy="3416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Your team has lost a game and someone from the other team bragged about it</a:t>
            </a:r>
            <a:endParaRPr/>
          </a:p>
          <a:p>
            <a:pPr indent="-317500" lvl="0" marL="457200" rtl="0" algn="l">
              <a:spcBef>
                <a:spcPts val="0"/>
              </a:spcBef>
              <a:spcAft>
                <a:spcPts val="0"/>
              </a:spcAft>
              <a:buSzPts val="1400"/>
              <a:buChar char="●"/>
            </a:pPr>
            <a:r>
              <a:rPr lang="en"/>
              <a:t>You were playing a game and someone cheated</a:t>
            </a:r>
            <a:endParaRPr/>
          </a:p>
          <a:p>
            <a:pPr indent="-317500" lvl="0" marL="457200" rtl="0" algn="l">
              <a:spcBef>
                <a:spcPts val="0"/>
              </a:spcBef>
              <a:spcAft>
                <a:spcPts val="0"/>
              </a:spcAft>
              <a:buSzPts val="1400"/>
              <a:buChar char="●"/>
            </a:pPr>
            <a:r>
              <a:rPr lang="en"/>
              <a:t>You won a game fairly and someone on the other team complained</a:t>
            </a:r>
            <a:endParaRPr/>
          </a:p>
          <a:p>
            <a:pPr indent="-317500" lvl="0" marL="457200" rtl="0" algn="l">
              <a:spcBef>
                <a:spcPts val="0"/>
              </a:spcBef>
              <a:spcAft>
                <a:spcPts val="0"/>
              </a:spcAft>
              <a:buSzPts val="1400"/>
              <a:buChar char="●"/>
            </a:pPr>
            <a:r>
              <a:rPr lang="en"/>
              <a:t>You’ve been kicked, hit, or hurt by someone who was playing too rough and wanted to win too much</a:t>
            </a:r>
            <a:endParaRPr/>
          </a:p>
          <a:p>
            <a:pPr indent="-317500" lvl="0" marL="457200" rtl="0" algn="l">
              <a:spcBef>
                <a:spcPts val="0"/>
              </a:spcBef>
              <a:spcAft>
                <a:spcPts val="0"/>
              </a:spcAft>
              <a:buSzPts val="1400"/>
              <a:buChar char="●"/>
            </a:pPr>
            <a:r>
              <a:rPr lang="en"/>
              <a:t>Someone has teased you about how you play or that you lost</a:t>
            </a:r>
            <a:endParaRPr/>
          </a:p>
          <a:p>
            <a:pPr indent="-317500" lvl="0" marL="457200" rtl="0" algn="l">
              <a:spcBef>
                <a:spcPts val="0"/>
              </a:spcBef>
              <a:spcAft>
                <a:spcPts val="0"/>
              </a:spcAft>
              <a:buSzPts val="1400"/>
              <a:buChar char="●"/>
            </a:pPr>
            <a:r>
              <a:rPr lang="en"/>
              <a:t>Someone has blamed you for losing a game</a:t>
            </a:r>
            <a:endParaRPr/>
          </a:p>
        </p:txBody>
      </p:sp>
      <p:sp>
        <p:nvSpPr>
          <p:cNvPr id="67" name="Google Shape;67;p14"/>
          <p:cNvSpPr txBox="1"/>
          <p:nvPr>
            <p:ph idx="2" type="body"/>
          </p:nvPr>
        </p:nvSpPr>
        <p:spPr>
          <a:xfrm>
            <a:off x="4832400" y="1533475"/>
            <a:ext cx="3999900" cy="3416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Ton équipe a perdu un match et quelqu'un de l'autre équipe s'en est vanté</a:t>
            </a:r>
            <a:endParaRPr/>
          </a:p>
          <a:p>
            <a:pPr indent="-317500" lvl="0" marL="457200" rtl="0" algn="l">
              <a:spcBef>
                <a:spcPts val="0"/>
              </a:spcBef>
              <a:spcAft>
                <a:spcPts val="0"/>
              </a:spcAft>
              <a:buSzPts val="1400"/>
              <a:buChar char="●"/>
            </a:pPr>
            <a:r>
              <a:rPr lang="en"/>
              <a:t>Tu jouais à un jeu et quelqu'un a triché</a:t>
            </a:r>
            <a:endParaRPr/>
          </a:p>
          <a:p>
            <a:pPr indent="-317500" lvl="0" marL="457200" rtl="0" algn="l">
              <a:spcBef>
                <a:spcPts val="0"/>
              </a:spcBef>
              <a:spcAft>
                <a:spcPts val="0"/>
              </a:spcAft>
              <a:buSzPts val="1400"/>
              <a:buChar char="●"/>
            </a:pPr>
            <a:r>
              <a:rPr lang="en"/>
              <a:t>Tu as gagné un match de manière équitable et un membre de l'autre équipe s'est plaint</a:t>
            </a:r>
            <a:endParaRPr/>
          </a:p>
          <a:p>
            <a:pPr indent="-317500" lvl="0" marL="457200" rtl="0" algn="l">
              <a:spcBef>
                <a:spcPts val="0"/>
              </a:spcBef>
              <a:spcAft>
                <a:spcPts val="0"/>
              </a:spcAft>
              <a:buSzPts val="1400"/>
              <a:buChar char="●"/>
            </a:pPr>
            <a:r>
              <a:rPr lang="en"/>
              <a:t>Tu as été frappé ou blessé par quelqu'un qui jouait trop durement et qui voulait vraiment gagner</a:t>
            </a:r>
            <a:endParaRPr/>
          </a:p>
          <a:p>
            <a:pPr indent="-317500" lvl="0" marL="457200" rtl="0" algn="l">
              <a:spcBef>
                <a:spcPts val="0"/>
              </a:spcBef>
              <a:spcAft>
                <a:spcPts val="0"/>
              </a:spcAft>
              <a:buSzPts val="1400"/>
              <a:buChar char="●"/>
            </a:pPr>
            <a:r>
              <a:rPr lang="en"/>
              <a:t>Quelqu'un t'a taquiné sur la façon dont tu jouais ou sur le fait que tu as perdu</a:t>
            </a:r>
            <a:endParaRPr/>
          </a:p>
          <a:p>
            <a:pPr indent="-317500" lvl="0" marL="457200" rtl="0" algn="l">
              <a:spcBef>
                <a:spcPts val="0"/>
              </a:spcBef>
              <a:spcAft>
                <a:spcPts val="0"/>
              </a:spcAft>
              <a:buSzPts val="1400"/>
              <a:buChar char="●"/>
            </a:pPr>
            <a:r>
              <a:rPr lang="en"/>
              <a:t>Quelqu'un t'a reproché d'avoir perdu un match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311700" y="1926375"/>
            <a:ext cx="8520600" cy="122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can we do ?</a:t>
            </a:r>
            <a:endParaRPr/>
          </a:p>
          <a:p>
            <a:pPr indent="0" lvl="0" marL="0" rtl="0" algn="ctr">
              <a:spcBef>
                <a:spcPts val="0"/>
              </a:spcBef>
              <a:spcAft>
                <a:spcPts val="0"/>
              </a:spcAft>
              <a:buNone/>
            </a:pPr>
            <a:r>
              <a:rPr lang="en"/>
              <a:t>Que pouvons-nous faire ?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311700" y="445025"/>
            <a:ext cx="8520600" cy="9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win …</a:t>
            </a:r>
            <a:endParaRPr/>
          </a:p>
          <a:p>
            <a:pPr indent="0" lvl="0" marL="0" rtl="0" algn="l">
              <a:spcBef>
                <a:spcPts val="0"/>
              </a:spcBef>
              <a:spcAft>
                <a:spcPts val="0"/>
              </a:spcAft>
              <a:buClr>
                <a:schemeClr val="dk1"/>
              </a:buClr>
              <a:buSzPts val="1100"/>
              <a:buFont typeface="Arial"/>
              <a:buNone/>
            </a:pPr>
            <a:r>
              <a:rPr lang="en"/>
              <a:t>Si tu gagnes ...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 </a:t>
            </a:r>
            <a:endParaRPr/>
          </a:p>
        </p:txBody>
      </p:sp>
      <p:sp>
        <p:nvSpPr>
          <p:cNvPr id="205" name="Google Shape;205;p33"/>
          <p:cNvSpPr txBox="1"/>
          <p:nvPr>
            <p:ph idx="1" type="body"/>
          </p:nvPr>
        </p:nvSpPr>
        <p:spPr>
          <a:xfrm>
            <a:off x="311700" y="1533475"/>
            <a:ext cx="3999900" cy="3538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Be happy and proud of yourself but don’t brag</a:t>
            </a:r>
            <a:endParaRPr sz="1800"/>
          </a:p>
          <a:p>
            <a:pPr indent="-342900" lvl="0" marL="457200" rtl="0" algn="l">
              <a:spcBef>
                <a:spcPts val="0"/>
              </a:spcBef>
              <a:spcAft>
                <a:spcPts val="0"/>
              </a:spcAft>
              <a:buSzPts val="1800"/>
              <a:buChar char="●"/>
            </a:pPr>
            <a:r>
              <a:rPr lang="en" sz="1800"/>
              <a:t>Encourage the other team, especially the people who tried hard</a:t>
            </a:r>
            <a:endParaRPr sz="1800"/>
          </a:p>
          <a:p>
            <a:pPr indent="-342900" lvl="0" marL="457200" rtl="0" algn="l">
              <a:spcBef>
                <a:spcPts val="0"/>
              </a:spcBef>
              <a:spcAft>
                <a:spcPts val="0"/>
              </a:spcAft>
              <a:buSzPts val="1800"/>
              <a:buChar char="●"/>
            </a:pPr>
            <a:r>
              <a:rPr lang="en" sz="1800"/>
              <a:t>If someone from the other team is upset, give them space to feel upset</a:t>
            </a:r>
            <a:endParaRPr sz="1800"/>
          </a:p>
          <a:p>
            <a:pPr indent="-342900" lvl="0" marL="457200" rtl="0" algn="l">
              <a:spcBef>
                <a:spcPts val="0"/>
              </a:spcBef>
              <a:spcAft>
                <a:spcPts val="0"/>
              </a:spcAft>
              <a:buSzPts val="1800"/>
              <a:buChar char="●"/>
            </a:pPr>
            <a:r>
              <a:rPr lang="en" sz="1800"/>
              <a:t>Be ready to move onto the rest of the day</a:t>
            </a:r>
            <a:endParaRPr sz="1800"/>
          </a:p>
        </p:txBody>
      </p:sp>
      <p:sp>
        <p:nvSpPr>
          <p:cNvPr id="206" name="Google Shape;206;p33"/>
          <p:cNvSpPr txBox="1"/>
          <p:nvPr>
            <p:ph idx="2" type="body"/>
          </p:nvPr>
        </p:nvSpPr>
        <p:spPr>
          <a:xfrm>
            <a:off x="4832400" y="1533475"/>
            <a:ext cx="3999900" cy="3538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Sois heureux et fier de toi, mais ne te vante pas</a:t>
            </a:r>
            <a:endParaRPr sz="1800"/>
          </a:p>
          <a:p>
            <a:pPr indent="-342900" lvl="0" marL="457200" rtl="0" algn="l">
              <a:spcBef>
                <a:spcPts val="0"/>
              </a:spcBef>
              <a:spcAft>
                <a:spcPts val="0"/>
              </a:spcAft>
              <a:buSzPts val="1800"/>
              <a:buChar char="●"/>
            </a:pPr>
            <a:r>
              <a:rPr lang="en" sz="1800"/>
              <a:t>Encourage l'autre équipe, en particulier les personnes qui ont fait des efforts</a:t>
            </a:r>
            <a:endParaRPr sz="1800"/>
          </a:p>
          <a:p>
            <a:pPr indent="-342900" lvl="0" marL="457200" rtl="0" algn="l">
              <a:spcBef>
                <a:spcPts val="0"/>
              </a:spcBef>
              <a:spcAft>
                <a:spcPts val="0"/>
              </a:spcAft>
              <a:buSzPts val="1800"/>
              <a:buChar char="●"/>
            </a:pPr>
            <a:r>
              <a:rPr lang="en" sz="1800"/>
              <a:t>Si un membre de l'autre équipe est contrarié, laisse-lui son espace tranquille</a:t>
            </a:r>
            <a:endParaRPr sz="1800"/>
          </a:p>
          <a:p>
            <a:pPr indent="-342900" lvl="0" marL="457200" rtl="0" algn="l">
              <a:spcBef>
                <a:spcPts val="0"/>
              </a:spcBef>
              <a:spcAft>
                <a:spcPts val="0"/>
              </a:spcAft>
              <a:buSzPts val="1800"/>
              <a:buChar char="●"/>
            </a:pPr>
            <a:r>
              <a:rPr lang="en" sz="1800"/>
              <a:t>Être prêt à passer à autre chose  pour profiter de reste de la journée</a:t>
            </a:r>
            <a:endParaRPr sz="1800"/>
          </a:p>
          <a:p>
            <a:pPr indent="0" lvl="0" marL="0" rtl="0" algn="l">
              <a:spcBef>
                <a:spcPts val="1600"/>
              </a:spcBef>
              <a:spcAft>
                <a:spcPts val="1600"/>
              </a:spcAft>
              <a:buNone/>
            </a:pPr>
            <a:r>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311700" y="445025"/>
            <a:ext cx="8520600" cy="92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lose …</a:t>
            </a:r>
            <a:endParaRPr/>
          </a:p>
          <a:p>
            <a:pPr indent="0" lvl="0" marL="0" rtl="0" algn="l">
              <a:spcBef>
                <a:spcPts val="0"/>
              </a:spcBef>
              <a:spcAft>
                <a:spcPts val="0"/>
              </a:spcAft>
              <a:buNone/>
            </a:pPr>
            <a:r>
              <a:rPr lang="en"/>
              <a:t>Si tu perds ...</a:t>
            </a:r>
            <a:endParaRPr/>
          </a:p>
        </p:txBody>
      </p:sp>
      <p:sp>
        <p:nvSpPr>
          <p:cNvPr id="212" name="Google Shape;212;p34"/>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Congratulate the other team</a:t>
            </a:r>
            <a:endParaRPr sz="1800"/>
          </a:p>
          <a:p>
            <a:pPr indent="-342900" lvl="0" marL="457200" rtl="0" algn="l">
              <a:spcBef>
                <a:spcPts val="0"/>
              </a:spcBef>
              <a:spcAft>
                <a:spcPts val="0"/>
              </a:spcAft>
              <a:buSzPts val="1800"/>
              <a:buChar char="●"/>
            </a:pPr>
            <a:r>
              <a:rPr b="1" lang="en" sz="1800"/>
              <a:t>DO NOT BLAME OTHER PLAYERS</a:t>
            </a:r>
            <a:endParaRPr b="1" sz="1800"/>
          </a:p>
          <a:p>
            <a:pPr indent="-342900" lvl="0" marL="457200" rtl="0" algn="l">
              <a:spcBef>
                <a:spcPts val="0"/>
              </a:spcBef>
              <a:spcAft>
                <a:spcPts val="0"/>
              </a:spcAft>
              <a:buSzPts val="1800"/>
              <a:buChar char="●"/>
            </a:pPr>
            <a:r>
              <a:rPr lang="en" sz="1800"/>
              <a:t>Encourage your teammates</a:t>
            </a:r>
            <a:endParaRPr sz="1800"/>
          </a:p>
          <a:p>
            <a:pPr indent="-342900" lvl="0" marL="457200" rtl="0" algn="l">
              <a:spcBef>
                <a:spcPts val="0"/>
              </a:spcBef>
              <a:spcAft>
                <a:spcPts val="0"/>
              </a:spcAft>
              <a:buSzPts val="1800"/>
              <a:buChar char="●"/>
            </a:pPr>
            <a:r>
              <a:rPr lang="en" sz="1800"/>
              <a:t>Losing is important - even the professionals lose</a:t>
            </a:r>
            <a:endParaRPr sz="1800"/>
          </a:p>
          <a:p>
            <a:pPr indent="-342900" lvl="0" marL="457200" rtl="0" algn="l">
              <a:spcBef>
                <a:spcPts val="0"/>
              </a:spcBef>
              <a:spcAft>
                <a:spcPts val="0"/>
              </a:spcAft>
              <a:buSzPts val="1800"/>
              <a:buChar char="●"/>
            </a:pPr>
            <a:r>
              <a:rPr lang="en" sz="1800"/>
              <a:t>Do not complain</a:t>
            </a:r>
            <a:endParaRPr sz="1800"/>
          </a:p>
          <a:p>
            <a:pPr indent="-342900" lvl="0" marL="457200" rtl="0" algn="l">
              <a:spcBef>
                <a:spcPts val="0"/>
              </a:spcBef>
              <a:spcAft>
                <a:spcPts val="0"/>
              </a:spcAft>
              <a:buSzPts val="1800"/>
              <a:buChar char="●"/>
            </a:pPr>
            <a:r>
              <a:rPr lang="en" sz="1800"/>
              <a:t>Remind yourself that you tried your best</a:t>
            </a:r>
            <a:endParaRPr sz="1800"/>
          </a:p>
        </p:txBody>
      </p:sp>
      <p:sp>
        <p:nvSpPr>
          <p:cNvPr id="213" name="Google Shape;213;p34"/>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Félicite l'autre équipe</a:t>
            </a:r>
            <a:endParaRPr sz="1800"/>
          </a:p>
          <a:p>
            <a:pPr indent="-342900" lvl="0" marL="457200" rtl="0" algn="l">
              <a:spcBef>
                <a:spcPts val="0"/>
              </a:spcBef>
              <a:spcAft>
                <a:spcPts val="0"/>
              </a:spcAft>
              <a:buSzPts val="1800"/>
              <a:buChar char="●"/>
            </a:pPr>
            <a:r>
              <a:rPr b="1" lang="en" sz="1800"/>
              <a:t>NE BLÂME PAS LES AUTRES JOUEURS</a:t>
            </a:r>
            <a:endParaRPr b="1" sz="1800"/>
          </a:p>
          <a:p>
            <a:pPr indent="-342900" lvl="0" marL="457200" rtl="0" algn="l">
              <a:spcBef>
                <a:spcPts val="0"/>
              </a:spcBef>
              <a:spcAft>
                <a:spcPts val="0"/>
              </a:spcAft>
              <a:buSzPts val="1800"/>
              <a:buChar char="●"/>
            </a:pPr>
            <a:r>
              <a:rPr lang="en" sz="1800"/>
              <a:t>Encourage tes coéquipiers</a:t>
            </a:r>
            <a:endParaRPr sz="1800"/>
          </a:p>
          <a:p>
            <a:pPr indent="-342900" lvl="0" marL="457200" rtl="0" algn="l">
              <a:spcBef>
                <a:spcPts val="0"/>
              </a:spcBef>
              <a:spcAft>
                <a:spcPts val="0"/>
              </a:spcAft>
              <a:buSzPts val="1800"/>
              <a:buChar char="●"/>
            </a:pPr>
            <a:r>
              <a:rPr lang="en" sz="1800"/>
              <a:t>Perdre c’est important - même les joueurs professionnels perdent</a:t>
            </a:r>
            <a:endParaRPr sz="1800"/>
          </a:p>
          <a:p>
            <a:pPr indent="-342900" lvl="0" marL="457200" rtl="0" algn="l">
              <a:spcBef>
                <a:spcPts val="0"/>
              </a:spcBef>
              <a:spcAft>
                <a:spcPts val="0"/>
              </a:spcAft>
              <a:buSzPts val="1800"/>
              <a:buChar char="●"/>
            </a:pPr>
            <a:r>
              <a:rPr lang="en" sz="1800"/>
              <a:t>Ne te plains pas</a:t>
            </a:r>
            <a:endParaRPr sz="1800"/>
          </a:p>
          <a:p>
            <a:pPr indent="-342900" lvl="0" marL="457200" rtl="0" algn="l">
              <a:spcBef>
                <a:spcPts val="0"/>
              </a:spcBef>
              <a:spcAft>
                <a:spcPts val="0"/>
              </a:spcAft>
              <a:buSzPts val="1800"/>
              <a:buChar char="●"/>
            </a:pPr>
            <a:r>
              <a:rPr lang="en" sz="1800"/>
              <a:t>Rappelle</a:t>
            </a:r>
            <a:r>
              <a:rPr lang="en" sz="1800"/>
              <a:t>-toi que tu as fait de ton mieux</a:t>
            </a:r>
            <a:endParaRPr sz="1800"/>
          </a:p>
          <a:p>
            <a:pPr indent="0" lvl="0" marL="0" rtl="0" algn="l">
              <a:spcBef>
                <a:spcPts val="1600"/>
              </a:spcBef>
              <a:spcAft>
                <a:spcPts val="1600"/>
              </a:spcAft>
              <a:buNone/>
            </a:pPr>
            <a:r>
              <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5"/>
          <p:cNvSpPr txBox="1"/>
          <p:nvPr>
            <p:ph type="title"/>
          </p:nvPr>
        </p:nvSpPr>
        <p:spPr>
          <a:xfrm>
            <a:off x="311700" y="445025"/>
            <a:ext cx="8520600" cy="8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If someone else on your team is being a bad sport …</a:t>
            </a:r>
            <a:endParaRPr sz="2400"/>
          </a:p>
          <a:p>
            <a:pPr indent="0" lvl="0" marL="0" rtl="0" algn="l">
              <a:spcBef>
                <a:spcPts val="0"/>
              </a:spcBef>
              <a:spcAft>
                <a:spcPts val="0"/>
              </a:spcAft>
              <a:buNone/>
            </a:pPr>
            <a:r>
              <a:rPr lang="en" sz="2400"/>
              <a:t>Si un coéquipier a un mauvais esprit sportif...</a:t>
            </a:r>
            <a:endParaRPr sz="2400"/>
          </a:p>
        </p:txBody>
      </p:sp>
      <p:sp>
        <p:nvSpPr>
          <p:cNvPr id="219" name="Google Shape;219;p35"/>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Take them aside and remind them about sportsmanship</a:t>
            </a:r>
            <a:endParaRPr sz="1800"/>
          </a:p>
          <a:p>
            <a:pPr indent="-342900" lvl="0" marL="457200" rtl="0" algn="l">
              <a:spcBef>
                <a:spcPts val="0"/>
              </a:spcBef>
              <a:spcAft>
                <a:spcPts val="0"/>
              </a:spcAft>
              <a:buSzPts val="1800"/>
              <a:buChar char="●"/>
            </a:pPr>
            <a:r>
              <a:rPr lang="en" sz="1800"/>
              <a:t>Be patient</a:t>
            </a:r>
            <a:endParaRPr sz="1800"/>
          </a:p>
          <a:p>
            <a:pPr indent="-342900" lvl="0" marL="457200" rtl="0" algn="l">
              <a:spcBef>
                <a:spcPts val="0"/>
              </a:spcBef>
              <a:spcAft>
                <a:spcPts val="0"/>
              </a:spcAft>
              <a:buSzPts val="1800"/>
              <a:buChar char="●"/>
            </a:pPr>
            <a:r>
              <a:rPr lang="en" sz="1800"/>
              <a:t>Give that person space to feel what they’re feeling</a:t>
            </a:r>
            <a:endParaRPr sz="1800"/>
          </a:p>
          <a:p>
            <a:pPr indent="-342900" lvl="0" marL="457200" rtl="0" algn="l">
              <a:spcBef>
                <a:spcPts val="0"/>
              </a:spcBef>
              <a:spcAft>
                <a:spcPts val="0"/>
              </a:spcAft>
              <a:buSzPts val="1800"/>
              <a:buChar char="●"/>
            </a:pPr>
            <a:r>
              <a:rPr lang="en" sz="1800"/>
              <a:t>Be an upstander - if someone’s getting made fun of or yelled at, come help them or tell an adult</a:t>
            </a:r>
            <a:endParaRPr sz="1800"/>
          </a:p>
          <a:p>
            <a:pPr indent="0" lvl="0" marL="0" rtl="0" algn="l">
              <a:spcBef>
                <a:spcPts val="1600"/>
              </a:spcBef>
              <a:spcAft>
                <a:spcPts val="1600"/>
              </a:spcAft>
              <a:buNone/>
            </a:pPr>
            <a:r>
              <a:t/>
            </a:r>
            <a:endParaRPr sz="1800"/>
          </a:p>
        </p:txBody>
      </p:sp>
      <p:sp>
        <p:nvSpPr>
          <p:cNvPr id="220" name="Google Shape;220;p35"/>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Prends-le à part et rappelle-lui l'esprit sportif</a:t>
            </a:r>
            <a:endParaRPr sz="1800"/>
          </a:p>
          <a:p>
            <a:pPr indent="-342900" lvl="0" marL="457200" rtl="0" algn="l">
              <a:spcBef>
                <a:spcPts val="0"/>
              </a:spcBef>
              <a:spcAft>
                <a:spcPts val="0"/>
              </a:spcAft>
              <a:buSzPts val="1800"/>
              <a:buChar char="●"/>
            </a:pPr>
            <a:r>
              <a:rPr lang="en" sz="1800"/>
              <a:t>Sois patient</a:t>
            </a:r>
            <a:endParaRPr sz="1800"/>
          </a:p>
          <a:p>
            <a:pPr indent="-342900" lvl="0" marL="457200" rtl="0" algn="l">
              <a:spcBef>
                <a:spcPts val="0"/>
              </a:spcBef>
              <a:spcAft>
                <a:spcPts val="0"/>
              </a:spcAft>
              <a:buSzPts val="1800"/>
              <a:buChar char="●"/>
            </a:pPr>
            <a:r>
              <a:rPr lang="en" sz="1800"/>
              <a:t>Laisse-lui son espace</a:t>
            </a:r>
            <a:endParaRPr sz="1800"/>
          </a:p>
          <a:p>
            <a:pPr indent="-342900" lvl="0" marL="457200" rtl="0" algn="l">
              <a:spcBef>
                <a:spcPts val="0"/>
              </a:spcBef>
              <a:spcAft>
                <a:spcPts val="0"/>
              </a:spcAft>
              <a:buSzPts val="1800"/>
              <a:buChar char="●"/>
            </a:pPr>
            <a:r>
              <a:rPr lang="en" sz="1800"/>
              <a:t>Sois un bon supporter - si on se moque de quelqu'un ou il se fait crier dessus, va l'aider ou dis-le à un adulte</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id="225" name="Google Shape;225;p36"/>
          <p:cNvPicPr preferRelativeResize="0"/>
          <p:nvPr/>
        </p:nvPicPr>
        <p:blipFill>
          <a:blip r:embed="rId3">
            <a:alphaModFix/>
          </a:blip>
          <a:stretch>
            <a:fillRect/>
          </a:stretch>
        </p:blipFill>
        <p:spPr>
          <a:xfrm>
            <a:off x="0" y="0"/>
            <a:ext cx="9144001" cy="5143500"/>
          </a:xfrm>
          <a:prstGeom prst="rect">
            <a:avLst/>
          </a:prstGeom>
          <a:noFill/>
          <a:ln>
            <a:noFill/>
          </a:ln>
        </p:spPr>
      </p:pic>
      <p:sp>
        <p:nvSpPr>
          <p:cNvPr id="226" name="Google Shape;226;p36"/>
          <p:cNvSpPr txBox="1"/>
          <p:nvPr/>
        </p:nvSpPr>
        <p:spPr>
          <a:xfrm>
            <a:off x="875350" y="786475"/>
            <a:ext cx="7392300" cy="33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latin typeface="Nunito"/>
                <a:ea typeface="Nunito"/>
                <a:cs typeface="Nunito"/>
                <a:sym typeface="Nunito"/>
              </a:rPr>
              <a:t>“When given the choice between being right and being kind, </a:t>
            </a:r>
            <a:r>
              <a:rPr b="1" i="1" lang="en" sz="3200">
                <a:latin typeface="Nunito"/>
                <a:ea typeface="Nunito"/>
                <a:cs typeface="Nunito"/>
                <a:sym typeface="Nunito"/>
              </a:rPr>
              <a:t>choose kind</a:t>
            </a:r>
            <a:r>
              <a:rPr lang="en" sz="3200">
                <a:latin typeface="Nunito"/>
                <a:ea typeface="Nunito"/>
                <a:cs typeface="Nunito"/>
                <a:sym typeface="Nunito"/>
              </a:rPr>
              <a:t>.” </a:t>
            </a:r>
            <a:endParaRPr sz="3200">
              <a:latin typeface="Nunito"/>
              <a:ea typeface="Nunito"/>
              <a:cs typeface="Nunito"/>
              <a:sym typeface="Nunito"/>
            </a:endParaRPr>
          </a:p>
          <a:p>
            <a:pPr indent="0" lvl="0" marL="0" rtl="0" algn="ctr">
              <a:spcBef>
                <a:spcPts val="0"/>
              </a:spcBef>
              <a:spcAft>
                <a:spcPts val="0"/>
              </a:spcAft>
              <a:buNone/>
            </a:pPr>
            <a:r>
              <a:t/>
            </a:r>
            <a:endParaRPr sz="1800">
              <a:latin typeface="Nunito"/>
              <a:ea typeface="Nunito"/>
              <a:cs typeface="Nunito"/>
              <a:sym typeface="Nunito"/>
            </a:endParaRPr>
          </a:p>
          <a:p>
            <a:pPr indent="0" lvl="0" marL="0" rtl="0" algn="ctr">
              <a:spcBef>
                <a:spcPts val="0"/>
              </a:spcBef>
              <a:spcAft>
                <a:spcPts val="0"/>
              </a:spcAft>
              <a:buNone/>
            </a:pPr>
            <a:r>
              <a:rPr lang="en" sz="3200">
                <a:latin typeface="Nunito"/>
                <a:ea typeface="Nunito"/>
                <a:cs typeface="Nunito"/>
                <a:sym typeface="Nunito"/>
              </a:rPr>
              <a:t>“</a:t>
            </a:r>
            <a:r>
              <a:rPr lang="en" sz="3200">
                <a:latin typeface="Nunito"/>
                <a:ea typeface="Nunito"/>
                <a:cs typeface="Nunito"/>
                <a:sym typeface="Nunito"/>
              </a:rPr>
              <a:t>Si vous avez le choix entre avoir raison ou être gentil, </a:t>
            </a:r>
            <a:r>
              <a:rPr b="1" i="1" lang="en" sz="3200">
                <a:latin typeface="Nunito"/>
                <a:ea typeface="Nunito"/>
                <a:cs typeface="Nunito"/>
                <a:sym typeface="Nunito"/>
              </a:rPr>
              <a:t>choisissez toujours la gentillesse</a:t>
            </a:r>
            <a:r>
              <a:rPr lang="en" sz="3200">
                <a:latin typeface="Nunito"/>
                <a:ea typeface="Nunito"/>
                <a:cs typeface="Nunito"/>
                <a:sym typeface="Nunito"/>
              </a:rPr>
              <a:t> !”</a:t>
            </a:r>
            <a:endParaRPr sz="3200">
              <a:latin typeface="Nunito"/>
              <a:ea typeface="Nunito"/>
              <a:cs typeface="Nunito"/>
              <a:sym typeface="Nunito"/>
            </a:endParaRPr>
          </a:p>
          <a:p>
            <a:pPr indent="0" lvl="0" marL="0" rtl="0" algn="ctr">
              <a:spcBef>
                <a:spcPts val="0"/>
              </a:spcBef>
              <a:spcAft>
                <a:spcPts val="0"/>
              </a:spcAft>
              <a:buNone/>
            </a:pPr>
            <a:r>
              <a:t/>
            </a:r>
            <a:endParaRPr sz="1800">
              <a:latin typeface="Nunito"/>
              <a:ea typeface="Nunito"/>
              <a:cs typeface="Nunito"/>
              <a:sym typeface="Nunito"/>
            </a:endParaRPr>
          </a:p>
          <a:p>
            <a:pPr indent="0" lvl="0" marL="0" rtl="0" algn="r">
              <a:spcBef>
                <a:spcPts val="0"/>
              </a:spcBef>
              <a:spcAft>
                <a:spcPts val="0"/>
              </a:spcAft>
              <a:buNone/>
            </a:pPr>
            <a:r>
              <a:rPr lang="en" sz="3200">
                <a:latin typeface="Nunito"/>
                <a:ea typeface="Nunito"/>
                <a:cs typeface="Nunito"/>
                <a:sym typeface="Nunito"/>
              </a:rPr>
              <a:t>- </a:t>
            </a:r>
            <a:r>
              <a:rPr lang="en" sz="3200">
                <a:latin typeface="Nunito"/>
                <a:ea typeface="Nunito"/>
                <a:cs typeface="Nunito"/>
                <a:sym typeface="Nunito"/>
              </a:rPr>
              <a:t>Dr. Wayne W. Dyer</a:t>
            </a:r>
            <a:endParaRPr sz="3200">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30" name="Shape 230"/>
        <p:cNvGrpSpPr/>
        <p:nvPr/>
      </p:nvGrpSpPr>
      <p:grpSpPr>
        <a:xfrm>
          <a:off x="0" y="0"/>
          <a:ext cx="0" cy="0"/>
          <a:chOff x="0" y="0"/>
          <a:chExt cx="0" cy="0"/>
        </a:xfrm>
      </p:grpSpPr>
      <p:pic>
        <p:nvPicPr>
          <p:cNvPr id="231" name="Google Shape;231;p37"/>
          <p:cNvPicPr preferRelativeResize="0"/>
          <p:nvPr/>
        </p:nvPicPr>
        <p:blipFill>
          <a:blip r:embed="rId3">
            <a:alphaModFix amt="20000"/>
          </a:blip>
          <a:stretch>
            <a:fillRect/>
          </a:stretch>
        </p:blipFill>
        <p:spPr>
          <a:xfrm>
            <a:off x="0" y="0"/>
            <a:ext cx="5143499" cy="5143499"/>
          </a:xfrm>
          <a:prstGeom prst="rect">
            <a:avLst/>
          </a:prstGeom>
          <a:noFill/>
          <a:ln>
            <a:noFill/>
          </a:ln>
        </p:spPr>
      </p:pic>
      <p:pic>
        <p:nvPicPr>
          <p:cNvPr id="232" name="Google Shape;232;p37"/>
          <p:cNvPicPr preferRelativeResize="0"/>
          <p:nvPr/>
        </p:nvPicPr>
        <p:blipFill rotWithShape="1">
          <a:blip r:embed="rId4">
            <a:alphaModFix amt="20000"/>
          </a:blip>
          <a:srcRect b="0" l="0" r="22233" t="0"/>
          <a:stretch/>
        </p:blipFill>
        <p:spPr>
          <a:xfrm>
            <a:off x="5132625" y="0"/>
            <a:ext cx="3999901" cy="5143499"/>
          </a:xfrm>
          <a:prstGeom prst="rect">
            <a:avLst/>
          </a:prstGeom>
          <a:noFill/>
          <a:ln>
            <a:noFill/>
          </a:ln>
        </p:spPr>
      </p:pic>
      <p:sp>
        <p:nvSpPr>
          <p:cNvPr id="233" name="Google Shape;233;p37"/>
          <p:cNvSpPr txBox="1"/>
          <p:nvPr>
            <p:ph type="title"/>
          </p:nvPr>
        </p:nvSpPr>
        <p:spPr>
          <a:xfrm>
            <a:off x="311700" y="445025"/>
            <a:ext cx="8520600" cy="5727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Nunito"/>
                <a:ea typeface="Nunito"/>
                <a:cs typeface="Nunito"/>
                <a:sym typeface="Nunito"/>
              </a:rPr>
              <a:t>Resources</a:t>
            </a:r>
            <a:endParaRPr b="1" sz="2400">
              <a:latin typeface="Nunito"/>
              <a:ea typeface="Nunito"/>
              <a:cs typeface="Nunito"/>
              <a:sym typeface="Nunito"/>
            </a:endParaRPr>
          </a:p>
        </p:txBody>
      </p:sp>
      <p:sp>
        <p:nvSpPr>
          <p:cNvPr id="234" name="Google Shape;234;p37"/>
          <p:cNvSpPr txBox="1"/>
          <p:nvPr>
            <p:ph idx="1" type="body"/>
          </p:nvPr>
        </p:nvSpPr>
        <p:spPr>
          <a:xfrm>
            <a:off x="311700" y="1152475"/>
            <a:ext cx="8520600" cy="3416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highlight>
                  <a:srgbClr val="FFFFFF"/>
                </a:highlight>
                <a:latin typeface="Lato"/>
                <a:ea typeface="Lato"/>
                <a:cs typeface="Lato"/>
                <a:sym typeface="Lato"/>
              </a:rPr>
              <a:t>“Sportsmanship.” </a:t>
            </a:r>
            <a:r>
              <a:rPr i="1" lang="en">
                <a:solidFill>
                  <a:srgbClr val="333333"/>
                </a:solidFill>
                <a:latin typeface="Lato"/>
                <a:ea typeface="Lato"/>
                <a:cs typeface="Lato"/>
                <a:sym typeface="Lato"/>
              </a:rPr>
              <a:t>Kids Health</a:t>
            </a:r>
            <a:r>
              <a:rPr lang="en">
                <a:solidFill>
                  <a:srgbClr val="333333"/>
                </a:solidFill>
                <a:highlight>
                  <a:srgbClr val="FFFFFF"/>
                </a:highlight>
                <a:latin typeface="Lato"/>
                <a:ea typeface="Lato"/>
                <a:cs typeface="Lato"/>
                <a:sym typeface="Lato"/>
              </a:rPr>
              <a:t>, 2015, </a:t>
            </a:r>
            <a:r>
              <a:rPr lang="en" u="sng">
                <a:solidFill>
                  <a:schemeClr val="hlink"/>
                </a:solidFill>
                <a:latin typeface="Lato"/>
                <a:ea typeface="Lato"/>
                <a:cs typeface="Lato"/>
                <a:sym typeface="Lato"/>
                <a:hlinkClick r:id="rId5"/>
              </a:rPr>
              <a:t>https://classroom.kidshealth.org/classroom/prekto2/personal/fitness/sportsmanship.pdf</a:t>
            </a:r>
            <a:endParaRPr>
              <a:latin typeface="Lato"/>
              <a:ea typeface="Lato"/>
              <a:cs typeface="Lato"/>
              <a:sym typeface="Lato"/>
            </a:endParaRPr>
          </a:p>
          <a:p>
            <a:pPr indent="0" lvl="0" marL="0" rtl="0" algn="l">
              <a:spcBef>
                <a:spcPts val="1600"/>
              </a:spcBef>
              <a:spcAft>
                <a:spcPts val="1600"/>
              </a:spcAft>
              <a:buNone/>
            </a:pPr>
            <a:r>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1926375"/>
            <a:ext cx="8520600" cy="1225200"/>
          </a:xfrm>
          <a:prstGeom prst="rect">
            <a:avLst/>
          </a:prstGeom>
          <a:solidFill>
            <a:srgbClr val="FFFFFF"/>
          </a:solid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How did it make you feel ?</a:t>
            </a:r>
            <a:endParaRPr/>
          </a:p>
          <a:p>
            <a:pPr indent="0" lvl="0" marL="0" rtl="0" algn="ctr">
              <a:spcBef>
                <a:spcPts val="0"/>
              </a:spcBef>
              <a:spcAft>
                <a:spcPts val="0"/>
              </a:spcAft>
              <a:buNone/>
            </a:pPr>
            <a:r>
              <a:rPr lang="en"/>
              <a:t>Comment t'es-tu senti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92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Nunito"/>
                <a:ea typeface="Nunito"/>
                <a:cs typeface="Nunito"/>
                <a:sym typeface="Nunito"/>
              </a:rPr>
              <a:t>Agenda</a:t>
            </a:r>
            <a:endParaRPr b="1">
              <a:latin typeface="Nunito"/>
              <a:ea typeface="Nunito"/>
              <a:cs typeface="Nunito"/>
              <a:sym typeface="Nunito"/>
            </a:endParaRPr>
          </a:p>
          <a:p>
            <a:pPr indent="0" lvl="0" marL="0" rtl="0" algn="l">
              <a:spcBef>
                <a:spcPts val="0"/>
              </a:spcBef>
              <a:spcAft>
                <a:spcPts val="0"/>
              </a:spcAft>
              <a:buNone/>
            </a:pPr>
            <a:r>
              <a:rPr b="1" lang="en">
                <a:latin typeface="Nunito"/>
                <a:ea typeface="Nunito"/>
                <a:cs typeface="Nunito"/>
                <a:sym typeface="Nunito"/>
              </a:rPr>
              <a:t>Ordre Du Jour</a:t>
            </a:r>
            <a:endParaRPr b="1">
              <a:latin typeface="Nunito"/>
              <a:ea typeface="Nunito"/>
              <a:cs typeface="Nunito"/>
              <a:sym typeface="Nunito"/>
            </a:endParaRPr>
          </a:p>
        </p:txBody>
      </p:sp>
      <p:sp>
        <p:nvSpPr>
          <p:cNvPr id="78" name="Google Shape;78;p16"/>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Lato"/>
              <a:buChar char="●"/>
            </a:pPr>
            <a:r>
              <a:rPr lang="en" sz="1800">
                <a:latin typeface="Lato"/>
                <a:ea typeface="Lato"/>
                <a:cs typeface="Lato"/>
                <a:sym typeface="Lato"/>
              </a:rPr>
              <a:t>Video</a:t>
            </a:r>
            <a:endParaRPr sz="1800">
              <a:latin typeface="Lato"/>
              <a:ea typeface="Lato"/>
              <a:cs typeface="Lato"/>
              <a:sym typeface="Lato"/>
            </a:endParaRPr>
          </a:p>
          <a:p>
            <a:pPr indent="-342900" lvl="0" marL="457200" rtl="0" algn="l">
              <a:spcBef>
                <a:spcPts val="0"/>
              </a:spcBef>
              <a:spcAft>
                <a:spcPts val="0"/>
              </a:spcAft>
              <a:buSzPts val="1800"/>
              <a:buFont typeface="Lato"/>
              <a:buChar char="●"/>
            </a:pPr>
            <a:r>
              <a:rPr lang="en" sz="1800">
                <a:latin typeface="Lato"/>
                <a:ea typeface="Lato"/>
                <a:cs typeface="Lato"/>
                <a:sym typeface="Lato"/>
              </a:rPr>
              <a:t>Sportsmanship</a:t>
            </a:r>
            <a:endParaRPr sz="1800">
              <a:latin typeface="Lato"/>
              <a:ea typeface="Lato"/>
              <a:cs typeface="Lato"/>
              <a:sym typeface="Lato"/>
            </a:endParaRPr>
          </a:p>
          <a:p>
            <a:pPr indent="-342900" lvl="1" marL="914400" rtl="0" algn="l">
              <a:spcBef>
                <a:spcPts val="0"/>
              </a:spcBef>
              <a:spcAft>
                <a:spcPts val="0"/>
              </a:spcAft>
              <a:buSzPts val="1800"/>
              <a:buFont typeface="Lato"/>
              <a:buChar char="○"/>
            </a:pPr>
            <a:r>
              <a:rPr lang="en" sz="1800">
                <a:latin typeface="Lato"/>
                <a:ea typeface="Lato"/>
                <a:cs typeface="Lato"/>
                <a:sym typeface="Lato"/>
              </a:rPr>
              <a:t>What it is</a:t>
            </a:r>
            <a:endParaRPr sz="1800">
              <a:latin typeface="Lato"/>
              <a:ea typeface="Lato"/>
              <a:cs typeface="Lato"/>
              <a:sym typeface="Lato"/>
            </a:endParaRPr>
          </a:p>
          <a:p>
            <a:pPr indent="-342900" lvl="1" marL="914400" rtl="0" algn="l">
              <a:spcBef>
                <a:spcPts val="0"/>
              </a:spcBef>
              <a:spcAft>
                <a:spcPts val="0"/>
              </a:spcAft>
              <a:buSzPts val="1800"/>
              <a:buFont typeface="Lato"/>
              <a:buChar char="○"/>
            </a:pPr>
            <a:r>
              <a:rPr lang="en" sz="1800">
                <a:latin typeface="Lato"/>
                <a:ea typeface="Lato"/>
                <a:cs typeface="Lato"/>
                <a:sym typeface="Lato"/>
              </a:rPr>
              <a:t>What it looks like</a:t>
            </a:r>
            <a:endParaRPr sz="1800">
              <a:latin typeface="Lato"/>
              <a:ea typeface="Lato"/>
              <a:cs typeface="Lato"/>
              <a:sym typeface="Lato"/>
            </a:endParaRPr>
          </a:p>
          <a:p>
            <a:pPr indent="-342900" lvl="1" marL="914400" rtl="0" algn="l">
              <a:spcBef>
                <a:spcPts val="0"/>
              </a:spcBef>
              <a:spcAft>
                <a:spcPts val="0"/>
              </a:spcAft>
              <a:buSzPts val="1800"/>
              <a:buFont typeface="Lato"/>
              <a:buChar char="○"/>
            </a:pPr>
            <a:r>
              <a:rPr lang="en" sz="1800">
                <a:latin typeface="Lato"/>
                <a:ea typeface="Lato"/>
                <a:cs typeface="Lato"/>
                <a:sym typeface="Lato"/>
              </a:rPr>
              <a:t>Why it’s important</a:t>
            </a:r>
            <a:endParaRPr sz="1800">
              <a:latin typeface="Lato"/>
              <a:ea typeface="Lato"/>
              <a:cs typeface="Lato"/>
              <a:sym typeface="Lato"/>
            </a:endParaRPr>
          </a:p>
          <a:p>
            <a:pPr indent="-342900" lvl="0" marL="457200" rtl="0" algn="l">
              <a:spcBef>
                <a:spcPts val="0"/>
              </a:spcBef>
              <a:spcAft>
                <a:spcPts val="0"/>
              </a:spcAft>
              <a:buSzPts val="1800"/>
              <a:buFont typeface="Lato"/>
              <a:buChar char="●"/>
            </a:pPr>
            <a:r>
              <a:rPr lang="en" sz="1800">
                <a:latin typeface="Lato"/>
                <a:ea typeface="Lato"/>
                <a:cs typeface="Lato"/>
                <a:sym typeface="Lato"/>
              </a:rPr>
              <a:t>Activity</a:t>
            </a:r>
            <a:endParaRPr sz="1800">
              <a:latin typeface="Lato"/>
              <a:ea typeface="Lato"/>
              <a:cs typeface="Lato"/>
              <a:sym typeface="Lato"/>
            </a:endParaRPr>
          </a:p>
          <a:p>
            <a:pPr indent="-342900" lvl="0" marL="457200" rtl="0" algn="l">
              <a:spcBef>
                <a:spcPts val="0"/>
              </a:spcBef>
              <a:spcAft>
                <a:spcPts val="0"/>
              </a:spcAft>
              <a:buSzPts val="1800"/>
              <a:buFont typeface="Lato"/>
              <a:buChar char="●"/>
            </a:pPr>
            <a:r>
              <a:rPr lang="en" sz="1800">
                <a:latin typeface="Lato"/>
                <a:ea typeface="Lato"/>
                <a:cs typeface="Lato"/>
                <a:sym typeface="Lato"/>
              </a:rPr>
              <a:t>What we can do</a:t>
            </a:r>
            <a:endParaRPr sz="1800">
              <a:latin typeface="Lato"/>
              <a:ea typeface="Lato"/>
              <a:cs typeface="Lato"/>
              <a:sym typeface="Lato"/>
            </a:endParaRPr>
          </a:p>
        </p:txBody>
      </p:sp>
      <p:sp>
        <p:nvSpPr>
          <p:cNvPr id="79" name="Google Shape;79;p16"/>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Vidéo</a:t>
            </a:r>
            <a:endParaRPr sz="1800"/>
          </a:p>
          <a:p>
            <a:pPr indent="-342900" lvl="0" marL="457200" rtl="0" algn="l">
              <a:spcBef>
                <a:spcPts val="0"/>
              </a:spcBef>
              <a:spcAft>
                <a:spcPts val="0"/>
              </a:spcAft>
              <a:buSzPts val="1800"/>
              <a:buChar char="●"/>
            </a:pPr>
            <a:r>
              <a:rPr lang="en" sz="1800"/>
              <a:t>Esprit sportif</a:t>
            </a:r>
            <a:endParaRPr sz="1800"/>
          </a:p>
          <a:p>
            <a:pPr indent="-342900" lvl="1" marL="914400" rtl="0" algn="l">
              <a:spcBef>
                <a:spcPts val="0"/>
              </a:spcBef>
              <a:spcAft>
                <a:spcPts val="0"/>
              </a:spcAft>
              <a:buSzPts val="1800"/>
              <a:buChar char="○"/>
            </a:pPr>
            <a:r>
              <a:rPr lang="en" sz="1800"/>
              <a:t>Ce que c'est</a:t>
            </a:r>
            <a:endParaRPr sz="1800"/>
          </a:p>
          <a:p>
            <a:pPr indent="-342900" lvl="1" marL="914400" rtl="0" algn="l">
              <a:spcBef>
                <a:spcPts val="0"/>
              </a:spcBef>
              <a:spcAft>
                <a:spcPts val="0"/>
              </a:spcAft>
              <a:buSzPts val="1800"/>
              <a:buChar char="○"/>
            </a:pPr>
            <a:r>
              <a:rPr lang="en" sz="1800"/>
              <a:t>A quoi ça ressemble</a:t>
            </a:r>
            <a:endParaRPr sz="1800"/>
          </a:p>
          <a:p>
            <a:pPr indent="-342900" lvl="1" marL="914400" rtl="0" algn="l">
              <a:spcBef>
                <a:spcPts val="0"/>
              </a:spcBef>
              <a:spcAft>
                <a:spcPts val="0"/>
              </a:spcAft>
              <a:buSzPts val="1800"/>
              <a:buChar char="○"/>
            </a:pPr>
            <a:r>
              <a:rPr lang="en" sz="1800"/>
              <a:t>Pourquoi c'est important</a:t>
            </a:r>
            <a:endParaRPr sz="1800"/>
          </a:p>
          <a:p>
            <a:pPr indent="-342900" lvl="0" marL="457200" rtl="0" algn="l">
              <a:spcBef>
                <a:spcPts val="0"/>
              </a:spcBef>
              <a:spcAft>
                <a:spcPts val="0"/>
              </a:spcAft>
              <a:buSzPts val="1800"/>
              <a:buChar char="●"/>
            </a:pPr>
            <a:r>
              <a:rPr lang="en" sz="1800"/>
              <a:t>Activité</a:t>
            </a:r>
            <a:endParaRPr sz="1800"/>
          </a:p>
          <a:p>
            <a:pPr indent="-342900" lvl="0" marL="457200" rtl="0" algn="l">
              <a:spcBef>
                <a:spcPts val="0"/>
              </a:spcBef>
              <a:spcAft>
                <a:spcPts val="0"/>
              </a:spcAft>
              <a:buSzPts val="1800"/>
              <a:buChar char="●"/>
            </a:pPr>
            <a:r>
              <a:rPr lang="en" sz="1800"/>
              <a:t>Ce que nous pouvons faire</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 WonderGrove</a:t>
            </a:r>
            <a:endParaRPr/>
          </a:p>
        </p:txBody>
      </p:sp>
      <p:sp>
        <p:nvSpPr>
          <p:cNvPr id="85" name="Google Shape;85;p17"/>
          <p:cNvSpPr txBox="1"/>
          <p:nvPr>
            <p:ph idx="1" type="body"/>
          </p:nvPr>
        </p:nvSpPr>
        <p:spPr>
          <a:xfrm>
            <a:off x="299597" y="1240151"/>
            <a:ext cx="3999900" cy="382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Dans la vidéo, Peter et son ami Chris vont à l'école. Ils disent qu'ils aiment le sport et sont impatients de jouer à la récréation.  Chris dit qu'il aime  gagner. Peter fait remarquer à Chris que gagner est amusant, mais qu'il est plus important d'être un bon sportif et de s'amuser. Peter raconte à Chris comment il a raté un but  lors d'un récent match de football et comment un garçon de l'autre équipe l'a taquiné à ce sujet. Le coach de Peter lui assure qu'il a fait de son mieux et que c'est tout ce qui compte. L'autre garçon s'excuse de l'avoir taquiné et dit qu'il était un bon joueur. Il est important d'être un bon joueur et de perdre parfois !</a:t>
            </a:r>
            <a:endParaRPr/>
          </a:p>
        </p:txBody>
      </p:sp>
      <p:pic>
        <p:nvPicPr>
          <p:cNvPr descr="Peter knows it's better to be a good sport than to be a winner!&#10;&#10;SUBSCRIBE:  https://www.youtube.com/user/WonderGroveKids?sub_confirmation=1" id="86" name="Google Shape;86;p17" title="Always Be a Good Sport S4 E6">
            <a:hlinkClick r:id="rId3"/>
          </p:cNvPr>
          <p:cNvPicPr preferRelativeResize="0"/>
          <p:nvPr/>
        </p:nvPicPr>
        <p:blipFill>
          <a:blip r:embed="rId4">
            <a:alphaModFix/>
          </a:blip>
          <a:stretch>
            <a:fillRect/>
          </a:stretch>
        </p:blipFill>
        <p:spPr>
          <a:xfrm>
            <a:off x="4546350" y="1318350"/>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1939826"/>
            <a:ext cx="8520600" cy="121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does “Sportsmanship” mean?</a:t>
            </a:r>
            <a:endParaRPr/>
          </a:p>
          <a:p>
            <a:pPr indent="0" lvl="0" marL="0" rtl="0" algn="ctr">
              <a:spcBef>
                <a:spcPts val="0"/>
              </a:spcBef>
              <a:spcAft>
                <a:spcPts val="0"/>
              </a:spcAft>
              <a:buNone/>
            </a:pPr>
            <a:r>
              <a:rPr lang="en"/>
              <a:t>Que signifie "l’esprit sportif"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9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Sportsmanship?</a:t>
            </a:r>
            <a:endParaRPr/>
          </a:p>
          <a:p>
            <a:pPr indent="0" lvl="0" marL="0" rtl="0" algn="l">
              <a:spcBef>
                <a:spcPts val="0"/>
              </a:spcBef>
              <a:spcAft>
                <a:spcPts val="0"/>
              </a:spcAft>
              <a:buNone/>
            </a:pPr>
            <a:r>
              <a:rPr lang="en"/>
              <a:t>Qu'est-ce que l'esprit sportif ?</a:t>
            </a:r>
            <a:endParaRPr/>
          </a:p>
        </p:txBody>
      </p:sp>
      <p:sp>
        <p:nvSpPr>
          <p:cNvPr id="97" name="Google Shape;97;p19"/>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Sportsmanship </a:t>
            </a:r>
            <a:r>
              <a:rPr lang="en" sz="1800"/>
              <a:t>: Playing nicely and treating others fairly when playing sports</a:t>
            </a:r>
            <a:endParaRPr sz="1800"/>
          </a:p>
          <a:p>
            <a:pPr indent="-342900" lvl="0" marL="457200" rtl="0" algn="l">
              <a:spcBef>
                <a:spcPts val="1600"/>
              </a:spcBef>
              <a:spcAft>
                <a:spcPts val="0"/>
              </a:spcAft>
              <a:buSzPts val="1800"/>
              <a:buChar char="●"/>
            </a:pPr>
            <a:r>
              <a:rPr lang="en" sz="1800"/>
              <a:t>Focusing on enjoying the game more than keeping score</a:t>
            </a:r>
            <a:endParaRPr sz="1800"/>
          </a:p>
          <a:p>
            <a:pPr indent="-342900" lvl="0" marL="457200" rtl="0" algn="l">
              <a:spcBef>
                <a:spcPts val="0"/>
              </a:spcBef>
              <a:spcAft>
                <a:spcPts val="0"/>
              </a:spcAft>
              <a:buSzPts val="1800"/>
              <a:buChar char="●"/>
            </a:pPr>
            <a:r>
              <a:rPr lang="en" sz="1800"/>
              <a:t>Being a good winner or loser</a:t>
            </a:r>
            <a:endParaRPr sz="1800"/>
          </a:p>
        </p:txBody>
      </p:sp>
      <p:sp>
        <p:nvSpPr>
          <p:cNvPr id="98" name="Google Shape;98;p19"/>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L’esprit sportif </a:t>
            </a:r>
            <a:r>
              <a:rPr lang="en" sz="1800"/>
              <a:t>: Jouer gentiment et traiter les autres avec équité dans le sport</a:t>
            </a:r>
            <a:endParaRPr sz="1800"/>
          </a:p>
          <a:p>
            <a:pPr indent="-342900" lvl="0" marL="457200" rtl="0" algn="l">
              <a:spcBef>
                <a:spcPts val="1600"/>
              </a:spcBef>
              <a:spcAft>
                <a:spcPts val="0"/>
              </a:spcAft>
              <a:buSzPts val="1800"/>
              <a:buChar char="●"/>
            </a:pPr>
            <a:r>
              <a:rPr lang="en" sz="1800"/>
              <a:t>Se concentrer sur le plaisir de jouer plutôt que de gagner</a:t>
            </a:r>
            <a:endParaRPr sz="1800"/>
          </a:p>
          <a:p>
            <a:pPr indent="-342900" lvl="0" marL="457200" rtl="0" algn="l">
              <a:spcBef>
                <a:spcPts val="0"/>
              </a:spcBef>
              <a:spcAft>
                <a:spcPts val="0"/>
              </a:spcAft>
              <a:buSzPts val="1800"/>
              <a:buChar char="●"/>
            </a:pPr>
            <a:r>
              <a:rPr lang="en" sz="1800"/>
              <a:t>Être un bon gagnant ou un bon perdant</a:t>
            </a:r>
            <a:endParaRPr sz="1800"/>
          </a:p>
          <a:p>
            <a:pPr indent="0" lvl="0" marL="0" rtl="0" algn="l">
              <a:spcBef>
                <a:spcPts val="1600"/>
              </a:spcBef>
              <a:spcAft>
                <a:spcPts val="0"/>
              </a:spcAft>
              <a:buClr>
                <a:schemeClr val="dk1"/>
              </a:buClr>
              <a:buSzPts val="1100"/>
              <a:buFont typeface="Arial"/>
              <a:buNone/>
            </a:pPr>
            <a:r>
              <a:t/>
            </a:r>
            <a:endParaRPr sz="1800"/>
          </a:p>
          <a:p>
            <a:pPr indent="0" lvl="0" marL="0" rtl="0" algn="l">
              <a:spcBef>
                <a:spcPts val="1600"/>
              </a:spcBef>
              <a:spcAft>
                <a:spcPts val="1600"/>
              </a:spcAft>
              <a:buNone/>
            </a:pPr>
            <a:r>
              <a:t/>
            </a:r>
            <a:endParaRPr sz="1800"/>
          </a:p>
        </p:txBody>
      </p:sp>
      <p:pic>
        <p:nvPicPr>
          <p:cNvPr id="99" name="Google Shape;99;p19"/>
          <p:cNvPicPr preferRelativeResize="0"/>
          <p:nvPr/>
        </p:nvPicPr>
        <p:blipFill>
          <a:blip r:embed="rId3">
            <a:alphaModFix/>
          </a:blip>
          <a:stretch>
            <a:fillRect/>
          </a:stretch>
        </p:blipFill>
        <p:spPr>
          <a:xfrm>
            <a:off x="1285374" y="3824100"/>
            <a:ext cx="2052550" cy="1071900"/>
          </a:xfrm>
          <a:prstGeom prst="rect">
            <a:avLst/>
          </a:prstGeom>
          <a:noFill/>
          <a:ln>
            <a:noFill/>
          </a:ln>
        </p:spPr>
      </p:pic>
      <p:pic>
        <p:nvPicPr>
          <p:cNvPr id="100" name="Google Shape;100;p19"/>
          <p:cNvPicPr preferRelativeResize="0"/>
          <p:nvPr/>
        </p:nvPicPr>
        <p:blipFill>
          <a:blip r:embed="rId3">
            <a:alphaModFix/>
          </a:blip>
          <a:stretch>
            <a:fillRect/>
          </a:stretch>
        </p:blipFill>
        <p:spPr>
          <a:xfrm>
            <a:off x="6568074" y="3824100"/>
            <a:ext cx="2052550" cy="1071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1944725"/>
            <a:ext cx="8520600" cy="121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are things that a good sport does?</a:t>
            </a:r>
            <a:endParaRPr/>
          </a:p>
          <a:p>
            <a:pPr indent="0" lvl="0" marL="0" rtl="0" algn="ctr">
              <a:spcBef>
                <a:spcPts val="0"/>
              </a:spcBef>
              <a:spcAft>
                <a:spcPts val="0"/>
              </a:spcAft>
              <a:buNone/>
            </a:pPr>
            <a:r>
              <a:rPr lang="en"/>
              <a:t>Comment faire du sport dans un bon esprit </a:t>
            </a:r>
            <a:r>
              <a:rPr lang="en"/>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9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it Mean to Be a Good Sport? </a:t>
            </a:r>
            <a:endParaRPr/>
          </a:p>
          <a:p>
            <a:pPr indent="0" lvl="0" marL="0" rtl="0" algn="l">
              <a:spcBef>
                <a:spcPts val="0"/>
              </a:spcBef>
              <a:spcAft>
                <a:spcPts val="0"/>
              </a:spcAft>
              <a:buClr>
                <a:schemeClr val="dk1"/>
              </a:buClr>
              <a:buSzPts val="1100"/>
              <a:buFont typeface="Arial"/>
              <a:buNone/>
            </a:pPr>
            <a:r>
              <a:rPr lang="en"/>
              <a:t>Que signifie jouer dans un bon esprit ?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11" name="Google Shape;111;p21"/>
          <p:cNvSpPr txBox="1"/>
          <p:nvPr>
            <p:ph idx="1" type="body"/>
          </p:nvPr>
        </p:nvSpPr>
        <p:spPr>
          <a:xfrm>
            <a:off x="3117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Good Sport :</a:t>
            </a:r>
            <a:r>
              <a:rPr lang="en" sz="1800"/>
              <a:t> Someone who demonstrates good sportsmanship </a:t>
            </a:r>
            <a:endParaRPr sz="1800"/>
          </a:p>
          <a:p>
            <a:pPr indent="0" lvl="0" marL="0" rtl="0" algn="l">
              <a:spcBef>
                <a:spcPts val="1600"/>
              </a:spcBef>
              <a:spcAft>
                <a:spcPts val="0"/>
              </a:spcAft>
              <a:buNone/>
            </a:pPr>
            <a:r>
              <a:rPr lang="en" sz="1800"/>
              <a:t>	Plays fair, is nice to others</a:t>
            </a:r>
            <a:endParaRPr sz="1800"/>
          </a:p>
          <a:p>
            <a:pPr indent="0" lvl="0" marL="0" rtl="0" algn="l">
              <a:spcBef>
                <a:spcPts val="1600"/>
              </a:spcBef>
              <a:spcAft>
                <a:spcPts val="0"/>
              </a:spcAft>
              <a:buNone/>
            </a:pPr>
            <a:r>
              <a:rPr b="1" lang="en" sz="1800"/>
              <a:t>Bad Sport :</a:t>
            </a:r>
            <a:r>
              <a:rPr lang="en" sz="1800"/>
              <a:t> Someone who does not demonstrate sportsmanship</a:t>
            </a:r>
            <a:endParaRPr sz="1800"/>
          </a:p>
          <a:p>
            <a:pPr indent="0" lvl="0" marL="0" rtl="0" algn="l">
              <a:spcBef>
                <a:spcPts val="1600"/>
              </a:spcBef>
              <a:spcAft>
                <a:spcPts val="1600"/>
              </a:spcAft>
              <a:buNone/>
            </a:pPr>
            <a:r>
              <a:rPr lang="en" sz="1800"/>
              <a:t>	Cheats, complains, brags</a:t>
            </a:r>
            <a:endParaRPr sz="1800"/>
          </a:p>
        </p:txBody>
      </p:sp>
      <p:sp>
        <p:nvSpPr>
          <p:cNvPr id="112" name="Google Shape;112;p21"/>
          <p:cNvSpPr txBox="1"/>
          <p:nvPr>
            <p:ph idx="2" type="body"/>
          </p:nvPr>
        </p:nvSpPr>
        <p:spPr>
          <a:xfrm>
            <a:off x="4832400" y="1533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Un bon esprit</a:t>
            </a:r>
            <a:r>
              <a:rPr lang="en" sz="1800"/>
              <a:t>: une personne qui fait preuve d'un bon esprit sportif </a:t>
            </a:r>
            <a:endParaRPr sz="1800"/>
          </a:p>
          <a:p>
            <a:pPr indent="0" lvl="0" marL="0" rtl="0" algn="l">
              <a:spcBef>
                <a:spcPts val="1600"/>
              </a:spcBef>
              <a:spcAft>
                <a:spcPts val="0"/>
              </a:spcAft>
              <a:buClr>
                <a:schemeClr val="dk1"/>
              </a:buClr>
              <a:buSzPts val="1100"/>
              <a:buFont typeface="Arial"/>
              <a:buNone/>
            </a:pPr>
            <a:r>
              <a:rPr lang="en" sz="1800"/>
              <a:t>	Il joue en faisant attention aux autres,il est gentil avec les autres</a:t>
            </a:r>
            <a:endParaRPr sz="1800"/>
          </a:p>
          <a:p>
            <a:pPr indent="0" lvl="0" marL="0" rtl="0" algn="l">
              <a:spcBef>
                <a:spcPts val="1600"/>
              </a:spcBef>
              <a:spcAft>
                <a:spcPts val="0"/>
              </a:spcAft>
              <a:buClr>
                <a:schemeClr val="dk1"/>
              </a:buClr>
              <a:buSzPts val="1100"/>
              <a:buFont typeface="Arial"/>
              <a:buNone/>
            </a:pPr>
            <a:r>
              <a:rPr b="1" lang="en" sz="1800"/>
              <a:t>Un mauvais esprit</a:t>
            </a:r>
            <a:r>
              <a:rPr lang="en" sz="1800"/>
              <a:t>: quelqu'un qui ne fait pas preuve d'esprit sportif</a:t>
            </a:r>
            <a:endParaRPr sz="1800"/>
          </a:p>
          <a:p>
            <a:pPr indent="0" lvl="0" marL="0" rtl="0" algn="l">
              <a:spcBef>
                <a:spcPts val="1600"/>
              </a:spcBef>
              <a:spcAft>
                <a:spcPts val="0"/>
              </a:spcAft>
              <a:buClr>
                <a:schemeClr val="dk1"/>
              </a:buClr>
              <a:buSzPts val="1100"/>
              <a:buFont typeface="Arial"/>
              <a:buNone/>
            </a:pPr>
            <a:r>
              <a:rPr lang="en" sz="1800"/>
              <a:t>	Tricher, se plaindre injustement, fanfaronner</a:t>
            </a:r>
            <a:endParaRPr sz="1800"/>
          </a:p>
          <a:p>
            <a:pPr indent="0" lvl="0" marL="0" rtl="0" algn="l">
              <a:spcBef>
                <a:spcPts val="1600"/>
              </a:spcBef>
              <a:spcAft>
                <a:spcPts val="0"/>
              </a:spcAft>
              <a:buClr>
                <a:schemeClr val="dk1"/>
              </a:buClr>
              <a:buSzPts val="1100"/>
              <a:buFont typeface="Arial"/>
              <a:buNone/>
            </a:pPr>
            <a:r>
              <a:t/>
            </a:r>
            <a:endParaRPr sz="1800"/>
          </a:p>
          <a:p>
            <a:pPr indent="0" lvl="0" marL="0" rtl="0" algn="l">
              <a:spcBef>
                <a:spcPts val="1600"/>
              </a:spcBef>
              <a:spcAft>
                <a:spcPts val="160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